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0053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9356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9353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946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496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5551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8180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3981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2568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83040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2028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8EF7-CA31-4ED0-A53E-4CD8C9C952D1}" type="datetimeFigureOut">
              <a:rPr lang="lv-LV" smtClean="0"/>
              <a:t>03.12.2015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A8C4D-5EFF-49FA-98D2-7CCF0B6725C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09790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5552" y="883892"/>
            <a:ext cx="2392830" cy="17535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b="1" dirty="0" smtClean="0">
                <a:solidFill>
                  <a:schemeClr val="tx1"/>
                </a:solidFill>
              </a:rPr>
              <a:t>Izstrādā un izvērtē stratēģijas projektu, tai skaitā, nosakot prognozējamo dividenžu apjomu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(naudas izteiksmē un procentos)</a:t>
            </a:r>
          </a:p>
          <a:p>
            <a:pPr algn="r"/>
            <a:endParaRPr lang="lv-LV" sz="11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100" b="1" i="1" dirty="0" smtClean="0">
                <a:solidFill>
                  <a:srgbClr val="FF0000"/>
                </a:solidFill>
              </a:rPr>
              <a:t>noteikumu 4.punkts</a:t>
            </a:r>
          </a:p>
          <a:p>
            <a:pPr algn="r"/>
            <a:r>
              <a:rPr lang="lv-LV" sz="1100" i="1" dirty="0">
                <a:solidFill>
                  <a:schemeClr val="tx1"/>
                </a:solidFill>
              </a:rPr>
              <a:t>Publiskas personas kapitāla daļu un kapitālsabiedrību pārvaldības likuma (turpmāk-likums) </a:t>
            </a:r>
            <a:r>
              <a:rPr lang="lv-LV" sz="1100" i="1" dirty="0" smtClean="0">
                <a:solidFill>
                  <a:schemeClr val="tx1"/>
                </a:solidFill>
              </a:rPr>
              <a:t>26.pants</a:t>
            </a:r>
          </a:p>
          <a:p>
            <a:pPr algn="r"/>
            <a:r>
              <a:rPr lang="lv-LV" sz="1100" i="1" dirty="0" smtClean="0">
                <a:solidFill>
                  <a:schemeClr val="tx1"/>
                </a:solidFill>
              </a:rPr>
              <a:t> </a:t>
            </a:r>
            <a:endParaRPr lang="lv-LV" sz="1100" i="1" dirty="0">
              <a:solidFill>
                <a:schemeClr val="tx1"/>
              </a:solidFill>
            </a:endParaRPr>
          </a:p>
        </p:txBody>
      </p:sp>
      <p:sp>
        <p:nvSpPr>
          <p:cNvPr id="11" name="Right Arrow Callout 10"/>
          <p:cNvSpPr/>
          <p:nvPr/>
        </p:nvSpPr>
        <p:spPr>
          <a:xfrm>
            <a:off x="2985266" y="793675"/>
            <a:ext cx="2738862" cy="177122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08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Ja plānots, ka stratēģijā nosakāmais prognozējamais dividenžu apjoms (procentos) </a:t>
            </a:r>
            <a:r>
              <a:rPr lang="lv-LV" sz="1200" b="1" dirty="0" smtClean="0">
                <a:solidFill>
                  <a:schemeClr val="tx1"/>
                </a:solidFill>
              </a:rPr>
              <a:t>atšķirsies</a:t>
            </a:r>
            <a:r>
              <a:rPr lang="lv-LV" sz="1200" dirty="0" smtClean="0">
                <a:solidFill>
                  <a:schemeClr val="tx1"/>
                </a:solidFill>
              </a:rPr>
              <a:t> no noteikumu 3.punktā un Likumā par vidēja termiņa budžeta ietvaru noteiktā apjoma (procentos)</a:t>
            </a:r>
          </a:p>
          <a:p>
            <a:pPr algn="r"/>
            <a:r>
              <a:rPr lang="lv-LV" sz="1050" b="1" i="1" dirty="0" smtClean="0">
                <a:solidFill>
                  <a:srgbClr val="FF0000"/>
                </a:solidFill>
              </a:rPr>
              <a:t>noteikumu 5. punkts</a:t>
            </a:r>
          </a:p>
        </p:txBody>
      </p:sp>
      <p:sp>
        <p:nvSpPr>
          <p:cNvPr id="12" name="Down Arrow Callout 11"/>
          <p:cNvSpPr/>
          <p:nvPr/>
        </p:nvSpPr>
        <p:spPr>
          <a:xfrm>
            <a:off x="295552" y="2780929"/>
            <a:ext cx="2392830" cy="2662446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Stratēģijas projektā noteiktais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prognozētais dividenžu apjoms (procentos) </a:t>
            </a:r>
            <a:r>
              <a:rPr lang="lv-LV" sz="1200" b="1" dirty="0" smtClean="0">
                <a:solidFill>
                  <a:schemeClr val="tx1"/>
                </a:solidFill>
              </a:rPr>
              <a:t>atbilst</a:t>
            </a:r>
            <a:r>
              <a:rPr lang="lv-LV" sz="1200" dirty="0" smtClean="0">
                <a:solidFill>
                  <a:schemeClr val="tx1"/>
                </a:solidFill>
              </a:rPr>
              <a:t> noteikumu 3.punktā un Likumā par vidēja termiņa budžeta ietvaru 22.pantā noteiktajam apjomam (procentos)</a:t>
            </a:r>
          </a:p>
          <a:p>
            <a:pPr algn="r"/>
            <a:endParaRPr lang="lv-LV" sz="11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100" b="1" i="1" dirty="0" smtClean="0">
                <a:solidFill>
                  <a:srgbClr val="FF0000"/>
                </a:solidFill>
              </a:rPr>
              <a:t>noteikumu </a:t>
            </a:r>
            <a:r>
              <a:rPr lang="lv-LV" sz="1100" b="1" i="1" dirty="0">
                <a:solidFill>
                  <a:srgbClr val="FF0000"/>
                </a:solidFill>
              </a:rPr>
              <a:t>4.punkts</a:t>
            </a:r>
            <a:endParaRPr lang="lv-LV" sz="1100" i="1" dirty="0" smtClean="0">
              <a:solidFill>
                <a:schemeClr val="tx1"/>
              </a:solidFill>
            </a:endParaRPr>
          </a:p>
          <a:p>
            <a:pPr algn="r"/>
            <a:r>
              <a:rPr lang="lv-LV" sz="1100" i="1" dirty="0" smtClean="0">
                <a:solidFill>
                  <a:schemeClr val="tx1"/>
                </a:solidFill>
              </a:rPr>
              <a:t>likuma 26.panta pirmā un otrā daļa</a:t>
            </a:r>
          </a:p>
          <a:p>
            <a:pPr algn="r"/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5512" y="5301208"/>
            <a:ext cx="3352391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turētājs  vai padome (ja tāda ir izveidota) apstiprina stratēģiju, nepieciešamības gadījumā to atbilstoši precizējot. Dividenžu izmaksa turpmāk tiek veikta saskaņā ar stratēģiju</a:t>
            </a:r>
          </a:p>
          <a:p>
            <a:pPr algn="r"/>
            <a:endParaRPr lang="lv-LV" sz="12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200" b="1" i="1" dirty="0" smtClean="0">
                <a:solidFill>
                  <a:srgbClr val="FF0000"/>
                </a:solidFill>
              </a:rPr>
              <a:t>noteikumu  </a:t>
            </a:r>
            <a:r>
              <a:rPr lang="lv-LV" sz="1200" b="1" i="1" dirty="0">
                <a:solidFill>
                  <a:srgbClr val="FF0000"/>
                </a:solidFill>
              </a:rPr>
              <a:t>8.punkts</a:t>
            </a:r>
            <a:endParaRPr lang="lv-LV" sz="1200" i="1" dirty="0">
              <a:solidFill>
                <a:schemeClr val="tx1"/>
              </a:solidFill>
            </a:endParaRPr>
          </a:p>
          <a:p>
            <a:pPr algn="ctr"/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19" name="Down Arrow Callout 18"/>
          <p:cNvSpPr/>
          <p:nvPr/>
        </p:nvSpPr>
        <p:spPr>
          <a:xfrm>
            <a:off x="5876528" y="3212976"/>
            <a:ext cx="2799928" cy="17288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turētājs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priekšlikumu par </a:t>
            </a:r>
            <a:r>
              <a:rPr lang="lv-LV" sz="1200" dirty="0">
                <a:solidFill>
                  <a:schemeClr val="tx1"/>
                </a:solidFill>
              </a:rPr>
              <a:t>atšķirīgu dividenžu apjomu </a:t>
            </a:r>
            <a:r>
              <a:rPr lang="lv-LV" sz="1200" dirty="0" smtClean="0">
                <a:solidFill>
                  <a:schemeClr val="tx1"/>
                </a:solidFill>
              </a:rPr>
              <a:t>(procentos) </a:t>
            </a:r>
            <a:r>
              <a:rPr lang="lv-LV" sz="1200" u="sng" dirty="0" smtClean="0">
                <a:solidFill>
                  <a:schemeClr val="tx1"/>
                </a:solidFill>
              </a:rPr>
              <a:t>kopā </a:t>
            </a:r>
            <a:r>
              <a:rPr lang="lv-LV" sz="1200" u="sng" dirty="0">
                <a:solidFill>
                  <a:schemeClr val="tx1"/>
                </a:solidFill>
              </a:rPr>
              <a:t>ar MK rīkojuma projektu </a:t>
            </a:r>
            <a:r>
              <a:rPr lang="lv-LV" sz="1200" dirty="0" smtClean="0">
                <a:solidFill>
                  <a:schemeClr val="tx1"/>
                </a:solidFill>
              </a:rPr>
              <a:t>iesniedz MK, pievienojot FM un PKC atzinumus</a:t>
            </a:r>
          </a:p>
          <a:p>
            <a:pPr algn="r"/>
            <a:r>
              <a:rPr lang="lv-LV" sz="1100" b="1" i="1" dirty="0">
                <a:solidFill>
                  <a:srgbClr val="FF0000"/>
                </a:solidFill>
              </a:rPr>
              <a:t>noteikumu  </a:t>
            </a:r>
            <a:r>
              <a:rPr lang="lv-LV" sz="1100" b="1" i="1" dirty="0" smtClean="0">
                <a:solidFill>
                  <a:srgbClr val="FF0000"/>
                </a:solidFill>
              </a:rPr>
              <a:t>6.punkts</a:t>
            </a:r>
            <a:endParaRPr lang="lv-LV" sz="1000" dirty="0">
              <a:solidFill>
                <a:schemeClr val="tx1"/>
              </a:solidFill>
            </a:endParaRPr>
          </a:p>
        </p:txBody>
      </p:sp>
      <p:sp>
        <p:nvSpPr>
          <p:cNvPr id="20" name="Left Arrow Callout 19"/>
          <p:cNvSpPr/>
          <p:nvPr/>
        </p:nvSpPr>
        <p:spPr>
          <a:xfrm>
            <a:off x="3923928" y="5157192"/>
            <a:ext cx="4752528" cy="1440160"/>
          </a:xfrm>
          <a:prstGeom prst="lef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MK pieņem valsts kapitāla daļu turētājam saistošu lēmumu par stratēģijā nosakāmo  prognozējamo dividenžu apjomu (procentos) visam stratēģijas periodam</a:t>
            </a:r>
          </a:p>
          <a:p>
            <a:pPr algn="r"/>
            <a:endParaRPr lang="lv-LV" sz="12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200" b="1" i="1" dirty="0" smtClean="0">
                <a:solidFill>
                  <a:srgbClr val="FF0000"/>
                </a:solidFill>
              </a:rPr>
              <a:t>noteikumu  5 un 8.punkts</a:t>
            </a:r>
            <a:endParaRPr lang="lv-LV" sz="1200" i="1" dirty="0" smtClean="0">
              <a:solidFill>
                <a:schemeClr val="tx1"/>
              </a:solidFill>
            </a:endParaRPr>
          </a:p>
        </p:txBody>
      </p:sp>
      <p:sp>
        <p:nvSpPr>
          <p:cNvPr id="21" name="Down Arrow Callout 20"/>
          <p:cNvSpPr/>
          <p:nvPr/>
        </p:nvSpPr>
        <p:spPr>
          <a:xfrm>
            <a:off x="5864223" y="620687"/>
            <a:ext cx="2812233" cy="2704031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turētājs  </a:t>
            </a:r>
          </a:p>
          <a:p>
            <a:pPr algn="ctr"/>
            <a:r>
              <a:rPr lang="lv-LV" sz="1200" b="1" dirty="0" smtClean="0">
                <a:solidFill>
                  <a:schemeClr val="tx1"/>
                </a:solidFill>
              </a:rPr>
              <a:t>pirms</a:t>
            </a:r>
            <a:r>
              <a:rPr lang="lv-LV" sz="1200" dirty="0" smtClean="0">
                <a:solidFill>
                  <a:schemeClr val="tx1"/>
                </a:solidFill>
              </a:rPr>
              <a:t> iesniedz Ministru kabinetam priekšlikumu par stratēģijā nosakāmo atšķirīgo dividenžu apjomu (procentos),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priekšlikumu </a:t>
            </a:r>
            <a:r>
              <a:rPr lang="lv-LV" sz="1200" dirty="0">
                <a:solidFill>
                  <a:schemeClr val="tx1"/>
                </a:solidFill>
              </a:rPr>
              <a:t>kopā </a:t>
            </a:r>
            <a:r>
              <a:rPr lang="lv-LV" sz="1200" dirty="0" smtClean="0">
                <a:solidFill>
                  <a:schemeClr val="tx1"/>
                </a:solidFill>
              </a:rPr>
              <a:t>MK </a:t>
            </a:r>
            <a:r>
              <a:rPr lang="lv-LV" sz="1200" dirty="0">
                <a:solidFill>
                  <a:schemeClr val="tx1"/>
                </a:solidFill>
              </a:rPr>
              <a:t>rīkojuma </a:t>
            </a:r>
            <a:r>
              <a:rPr lang="lv-LV" sz="1200" dirty="0" smtClean="0">
                <a:solidFill>
                  <a:schemeClr val="tx1"/>
                </a:solidFill>
              </a:rPr>
              <a:t>projektu iesniedz saskaņošanai FM un PKC, pievienojot atbilstošu pamatojumu </a:t>
            </a:r>
          </a:p>
          <a:p>
            <a:pPr algn="r"/>
            <a:r>
              <a:rPr lang="lv-LV" sz="1100" b="1" i="1" dirty="0" smtClean="0">
                <a:solidFill>
                  <a:srgbClr val="FF0000"/>
                </a:solidFill>
              </a:rPr>
              <a:t>noteikumu  7.punkts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3964" y="147344"/>
            <a:ext cx="7599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b="1" dirty="0"/>
              <a:t>Kārtība, kādā nosaka prognozējamo peļņas daļu, kas izmaksājama </a:t>
            </a:r>
            <a:r>
              <a:rPr lang="lv-LV" b="1" dirty="0" smtClean="0"/>
              <a:t>dividendēs </a:t>
            </a:r>
          </a:p>
          <a:p>
            <a:pPr algn="ctr"/>
            <a:r>
              <a:rPr lang="lv-LV" dirty="0" smtClean="0">
                <a:ea typeface="Tahoma" panose="020B0604030504040204" pitchFamily="34" charset="0"/>
                <a:cs typeface="Tahoma" panose="020B0604030504040204" pitchFamily="34" charset="0"/>
              </a:rPr>
              <a:t>(noteikumu II .nodaļa)</a:t>
            </a:r>
            <a:endParaRPr lang="lv-LV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57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75081" y="677394"/>
            <a:ext cx="1964671" cy="102428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Pārskata  gads  noslēgts</a:t>
            </a:r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11" name="Right Arrow Callout 10"/>
          <p:cNvSpPr/>
          <p:nvPr/>
        </p:nvSpPr>
        <p:spPr>
          <a:xfrm>
            <a:off x="2699794" y="775880"/>
            <a:ext cx="3123517" cy="1789023"/>
          </a:xfrm>
          <a:prstGeom prst="righ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lv-LV" sz="1200" dirty="0" smtClean="0">
                <a:solidFill>
                  <a:schemeClr val="tx1"/>
                </a:solidFill>
              </a:rPr>
              <a:t>Kapitālsabiedrība iepriekš neparedzētu apstākļu dēļ nav sasniegusi  stratēģijā plānotos rezultātus vai ir cits pamatojums no stratēģijas atšķirīgas dividendēs izmaksājamās peļņas daļas noteikšanai </a:t>
            </a:r>
            <a:r>
              <a:rPr lang="lv-LV" sz="1000" b="1" i="1" dirty="0" smtClean="0">
                <a:solidFill>
                  <a:srgbClr val="FF0000"/>
                </a:solidFill>
              </a:rPr>
              <a:t>noteikumu 11. un 12.punkts</a:t>
            </a:r>
            <a:endParaRPr lang="lv-LV" sz="1000" b="1" i="1" dirty="0">
              <a:solidFill>
                <a:srgbClr val="FF0000"/>
              </a:solidFill>
            </a:endParaRPr>
          </a:p>
        </p:txBody>
      </p:sp>
      <p:sp>
        <p:nvSpPr>
          <p:cNvPr id="12" name="Down Arrow Callout 11"/>
          <p:cNvSpPr/>
          <p:nvPr/>
        </p:nvSpPr>
        <p:spPr>
          <a:xfrm>
            <a:off x="259227" y="1772817"/>
            <a:ext cx="2196377" cy="1368152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200" dirty="0" smtClean="0">
                <a:solidFill>
                  <a:schemeClr val="tx1"/>
                </a:solidFill>
              </a:rPr>
              <a:t>Kapitālsabiedrība  sasniegusi stratēģijā plānotos rezultātus, nav šķēršļu izmaksāt dividendes atbilstoši stratēģijā noteiktajam</a:t>
            </a:r>
          </a:p>
          <a:p>
            <a:pPr algn="ctr"/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90182" y="5263689"/>
            <a:ext cx="2309608" cy="11104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b="1" dirty="0" smtClean="0">
                <a:solidFill>
                  <a:schemeClr val="tx1"/>
                </a:solidFill>
              </a:rPr>
              <a:t>Kapitālsabiedrība iemaksā valsts budžetā dividendes no tīrās peļņas saskaņā ar stratēģijā noteikto / </a:t>
            </a:r>
            <a:r>
              <a:rPr lang="lv-LV" sz="1200" b="1" smtClean="0">
                <a:solidFill>
                  <a:schemeClr val="tx1"/>
                </a:solidFill>
              </a:rPr>
              <a:t>vai koriģēto</a:t>
            </a:r>
            <a:endParaRPr lang="lv-LV" sz="1200" b="1" dirty="0" smtClean="0">
              <a:solidFill>
                <a:schemeClr val="tx1"/>
              </a:solidFill>
            </a:endParaRPr>
          </a:p>
          <a:p>
            <a:pPr algn="r"/>
            <a:r>
              <a:rPr lang="lv-LV" sz="1000" b="1" i="1" dirty="0">
                <a:solidFill>
                  <a:srgbClr val="FF0000"/>
                </a:solidFill>
              </a:rPr>
              <a:t>noteikumu </a:t>
            </a:r>
            <a:r>
              <a:rPr lang="lv-LV" sz="1000" b="1" i="1" dirty="0" smtClean="0">
                <a:solidFill>
                  <a:srgbClr val="FF0000"/>
                </a:solidFill>
              </a:rPr>
              <a:t>IV nodaļa </a:t>
            </a:r>
            <a:endParaRPr lang="lv-LV" sz="1000" b="1" dirty="0">
              <a:solidFill>
                <a:schemeClr val="tx1"/>
              </a:solidFill>
            </a:endParaRPr>
          </a:p>
        </p:txBody>
      </p:sp>
      <p:sp>
        <p:nvSpPr>
          <p:cNvPr id="19" name="Down Arrow Callout 18"/>
          <p:cNvSpPr/>
          <p:nvPr/>
        </p:nvSpPr>
        <p:spPr>
          <a:xfrm>
            <a:off x="4860032" y="2780929"/>
            <a:ext cx="2151411" cy="2225468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turētājs </a:t>
            </a:r>
            <a:r>
              <a:rPr lang="lv-LV" sz="1200" b="1" dirty="0" smtClean="0">
                <a:solidFill>
                  <a:schemeClr val="tx1"/>
                </a:solidFill>
              </a:rPr>
              <a:t>vienojas </a:t>
            </a:r>
            <a:r>
              <a:rPr lang="lv-LV" sz="1200" dirty="0" smtClean="0">
                <a:solidFill>
                  <a:schemeClr val="tx1"/>
                </a:solidFill>
              </a:rPr>
              <a:t>ar FM un PKC</a:t>
            </a:r>
          </a:p>
          <a:p>
            <a:pPr algn="ctr"/>
            <a:endParaRPr lang="lv-LV" sz="1200" dirty="0" smtClean="0">
              <a:solidFill>
                <a:schemeClr val="tx1"/>
              </a:solidFill>
            </a:endParaRPr>
          </a:p>
          <a:p>
            <a:pPr algn="r"/>
            <a:r>
              <a:rPr lang="lv-LV" sz="1000" b="1" i="1" dirty="0">
                <a:solidFill>
                  <a:srgbClr val="FF0000"/>
                </a:solidFill>
              </a:rPr>
              <a:t>noteikumu </a:t>
            </a:r>
            <a:r>
              <a:rPr lang="lv-LV" sz="1000" b="1" i="1" dirty="0" smtClean="0">
                <a:solidFill>
                  <a:srgbClr val="FF0000"/>
                </a:solidFill>
              </a:rPr>
              <a:t>13. </a:t>
            </a:r>
            <a:r>
              <a:rPr lang="lv-LV" sz="1000" b="1" i="1" dirty="0">
                <a:solidFill>
                  <a:srgbClr val="FF0000"/>
                </a:solidFill>
              </a:rPr>
              <a:t>punkts</a:t>
            </a:r>
            <a:endParaRPr lang="lv-LV" sz="1000" i="1" dirty="0" smtClean="0">
              <a:solidFill>
                <a:schemeClr val="tx1"/>
              </a:solidFill>
            </a:endParaRPr>
          </a:p>
          <a:p>
            <a:pPr algn="r"/>
            <a:r>
              <a:rPr lang="lv-LV" sz="1000" i="1" dirty="0" smtClean="0">
                <a:solidFill>
                  <a:schemeClr val="tx1"/>
                </a:solidFill>
              </a:rPr>
              <a:t>likuma </a:t>
            </a:r>
            <a:r>
              <a:rPr lang="lv-LV" sz="1000" i="1" dirty="0">
                <a:solidFill>
                  <a:schemeClr val="tx1"/>
                </a:solidFill>
              </a:rPr>
              <a:t>28.panta trešā daļa</a:t>
            </a:r>
            <a:endParaRPr lang="lv-LV" sz="1000" dirty="0">
              <a:solidFill>
                <a:schemeClr val="tx1"/>
              </a:solidFill>
            </a:endParaRPr>
          </a:p>
        </p:txBody>
      </p:sp>
      <p:sp>
        <p:nvSpPr>
          <p:cNvPr id="20" name="Left Arrow Callout 19"/>
          <p:cNvSpPr/>
          <p:nvPr/>
        </p:nvSpPr>
        <p:spPr>
          <a:xfrm>
            <a:off x="5935737" y="4853998"/>
            <a:ext cx="3028751" cy="1728192"/>
          </a:xfrm>
          <a:prstGeom prst="lef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MK pieņem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turētājam saistošu lēmumu par dividendēs izmaksājamo peļņas daļu </a:t>
            </a:r>
          </a:p>
          <a:p>
            <a:pPr algn="r"/>
            <a:r>
              <a:rPr lang="lv-LV" sz="1050" b="1" i="1" dirty="0">
                <a:solidFill>
                  <a:srgbClr val="FF0000"/>
                </a:solidFill>
              </a:rPr>
              <a:t>noteikumu 14. punkts</a:t>
            </a:r>
            <a:endParaRPr lang="lv-LV" sz="1050" i="1" dirty="0">
              <a:solidFill>
                <a:schemeClr val="tx1"/>
              </a:solidFill>
            </a:endParaRPr>
          </a:p>
          <a:p>
            <a:pPr algn="r"/>
            <a:r>
              <a:rPr lang="lv-LV" sz="1050" i="1" dirty="0">
                <a:solidFill>
                  <a:schemeClr val="tx1"/>
                </a:solidFill>
              </a:rPr>
              <a:t>likuma 28.panta </a:t>
            </a:r>
          </a:p>
          <a:p>
            <a:pPr algn="r"/>
            <a:r>
              <a:rPr lang="lv-LV" sz="1050" i="1" dirty="0">
                <a:solidFill>
                  <a:schemeClr val="tx1"/>
                </a:solidFill>
              </a:rPr>
              <a:t>ceturtā  daļa</a:t>
            </a:r>
            <a:endParaRPr lang="lv-LV" sz="1050" dirty="0">
              <a:solidFill>
                <a:schemeClr val="tx1"/>
              </a:solidFill>
            </a:endParaRPr>
          </a:p>
        </p:txBody>
      </p:sp>
      <p:sp>
        <p:nvSpPr>
          <p:cNvPr id="21" name="Down Arrow Callout 20"/>
          <p:cNvSpPr/>
          <p:nvPr/>
        </p:nvSpPr>
        <p:spPr>
          <a:xfrm>
            <a:off x="5694810" y="448641"/>
            <a:ext cx="2860116" cy="2506068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Valsts kapitāla daļu turētājs iesniedz priekšlikumu par atšķirīgu dividendēs izmaksājamās peļņas daļu </a:t>
            </a:r>
          </a:p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FM un PKC saskaņošanai </a:t>
            </a:r>
          </a:p>
          <a:p>
            <a:pPr algn="r"/>
            <a:endParaRPr lang="lv-LV" sz="10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000" b="1" i="1" dirty="0" smtClean="0">
                <a:solidFill>
                  <a:srgbClr val="FF0000"/>
                </a:solidFill>
              </a:rPr>
              <a:t>noteikumu 10.- 12. punkts</a:t>
            </a:r>
            <a:endParaRPr lang="lv-LV" sz="1000" b="1" i="1" dirty="0">
              <a:solidFill>
                <a:srgbClr val="FF0000"/>
              </a:solidFill>
            </a:endParaRPr>
          </a:p>
          <a:p>
            <a:pPr algn="r"/>
            <a:r>
              <a:rPr lang="lv-LV" sz="1000" i="1" dirty="0" smtClean="0">
                <a:solidFill>
                  <a:schemeClr val="tx1"/>
                </a:solidFill>
              </a:rPr>
              <a:t>Publiskas </a:t>
            </a:r>
            <a:r>
              <a:rPr lang="lv-LV" sz="1000" i="1" dirty="0">
                <a:solidFill>
                  <a:schemeClr val="tx1"/>
                </a:solidFill>
              </a:rPr>
              <a:t>personas kapitāla daļu un kapitālsabiedrību pārvaldības likuma (turpmāk-likums) </a:t>
            </a:r>
            <a:r>
              <a:rPr lang="lv-LV" sz="1000" i="1" dirty="0" smtClean="0">
                <a:solidFill>
                  <a:schemeClr val="tx1"/>
                </a:solidFill>
              </a:rPr>
              <a:t>28.panta trešā daļ</a:t>
            </a:r>
            <a:r>
              <a:rPr lang="lv-LV" sz="1200" i="1" dirty="0" smtClean="0">
                <a:solidFill>
                  <a:schemeClr val="tx1"/>
                </a:solidFill>
              </a:rPr>
              <a:t>a</a:t>
            </a:r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1954" y="31062"/>
            <a:ext cx="7143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lv-LV" sz="1600" b="1" dirty="0"/>
              <a:t>Valsts kapitāla daļu turētāja rīcība lemjot par dividendēs izmaksājamo peļņas </a:t>
            </a:r>
            <a:r>
              <a:rPr lang="lv-LV" sz="1600" b="1" dirty="0" smtClean="0"/>
              <a:t>daļu</a:t>
            </a:r>
          </a:p>
          <a:p>
            <a:pPr algn="ctr"/>
            <a:r>
              <a:rPr lang="lv-LV" sz="1600" dirty="0" smtClean="0">
                <a:ea typeface="Tahoma" panose="020B0604030504040204" pitchFamily="34" charset="0"/>
                <a:cs typeface="Tahoma" panose="020B0604030504040204" pitchFamily="34" charset="0"/>
              </a:rPr>
              <a:t>(Noteikumu III. nodaļa</a:t>
            </a:r>
            <a:r>
              <a:rPr lang="lv-LV" sz="1600" dirty="0"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3" name="Down Arrow Callout 12"/>
          <p:cNvSpPr/>
          <p:nvPr/>
        </p:nvSpPr>
        <p:spPr>
          <a:xfrm>
            <a:off x="7305011" y="2420889"/>
            <a:ext cx="1443453" cy="243311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100" dirty="0" smtClean="0">
                <a:solidFill>
                  <a:schemeClr val="tx1"/>
                </a:solidFill>
              </a:rPr>
              <a:t>Valsts kapitāla daļu turētājs </a:t>
            </a:r>
            <a:r>
              <a:rPr lang="lv-LV" sz="1100" b="1" dirty="0" smtClean="0">
                <a:solidFill>
                  <a:schemeClr val="tx1"/>
                </a:solidFill>
              </a:rPr>
              <a:t>nevienojas </a:t>
            </a:r>
            <a:r>
              <a:rPr lang="lv-LV" sz="1100" dirty="0" smtClean="0">
                <a:solidFill>
                  <a:schemeClr val="tx1"/>
                </a:solidFill>
              </a:rPr>
              <a:t>ar FM un PKC,  </a:t>
            </a:r>
          </a:p>
          <a:p>
            <a:pPr algn="ctr"/>
            <a:r>
              <a:rPr lang="lv-LV" sz="1100" dirty="0" smtClean="0">
                <a:solidFill>
                  <a:schemeClr val="tx1"/>
                </a:solidFill>
              </a:rPr>
              <a:t>PKC iesniedz MK informatīvo ziņojumu un MK rīkojuma projektu</a:t>
            </a:r>
          </a:p>
          <a:p>
            <a:pPr algn="r"/>
            <a:r>
              <a:rPr lang="lv-LV" sz="900" b="1" i="1" dirty="0" smtClean="0">
                <a:solidFill>
                  <a:srgbClr val="FF0000"/>
                </a:solidFill>
              </a:rPr>
              <a:t>noteikumu 14. </a:t>
            </a:r>
            <a:r>
              <a:rPr lang="lv-LV" sz="900" b="1" i="1" dirty="0">
                <a:solidFill>
                  <a:srgbClr val="FF0000"/>
                </a:solidFill>
              </a:rPr>
              <a:t>punkts</a:t>
            </a:r>
            <a:endParaRPr lang="lv-LV" sz="900" i="1" dirty="0">
              <a:solidFill>
                <a:schemeClr val="tx1"/>
              </a:solidFill>
            </a:endParaRPr>
          </a:p>
          <a:p>
            <a:pPr algn="r"/>
            <a:r>
              <a:rPr lang="lv-LV" sz="900" i="1" dirty="0">
                <a:solidFill>
                  <a:schemeClr val="tx1"/>
                </a:solidFill>
              </a:rPr>
              <a:t>likuma 28.panta </a:t>
            </a:r>
            <a:endParaRPr lang="lv-LV" sz="900" i="1" dirty="0" smtClean="0">
              <a:solidFill>
                <a:schemeClr val="tx1"/>
              </a:solidFill>
            </a:endParaRPr>
          </a:p>
          <a:p>
            <a:pPr algn="r"/>
            <a:r>
              <a:rPr lang="lv-LV" sz="900" i="1" dirty="0" smtClean="0">
                <a:solidFill>
                  <a:schemeClr val="tx1"/>
                </a:solidFill>
              </a:rPr>
              <a:t>ceturtā  daļa</a:t>
            </a:r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18" name="Left Arrow Callout 17"/>
          <p:cNvSpPr/>
          <p:nvPr/>
        </p:nvSpPr>
        <p:spPr>
          <a:xfrm>
            <a:off x="2699794" y="5006397"/>
            <a:ext cx="3235944" cy="1575793"/>
          </a:xfrm>
          <a:prstGeom prst="lef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</a:rPr>
              <a:t>Dalībnieku (akcionāru) sapulce  pieņem lēmumu par dividendēs izmaksājamās peļņas daļu (procentos) </a:t>
            </a:r>
          </a:p>
          <a:p>
            <a:pPr algn="r"/>
            <a:endParaRPr lang="lv-LV" sz="1000" b="1" i="1" dirty="0" smtClean="0">
              <a:solidFill>
                <a:srgbClr val="FF0000"/>
              </a:solidFill>
            </a:endParaRPr>
          </a:p>
          <a:p>
            <a:pPr algn="r"/>
            <a:r>
              <a:rPr lang="lv-LV" sz="1000" b="1" i="1" dirty="0" smtClean="0">
                <a:solidFill>
                  <a:srgbClr val="FF0000"/>
                </a:solidFill>
              </a:rPr>
              <a:t>noteikumu 15. </a:t>
            </a:r>
            <a:r>
              <a:rPr lang="lv-LV" sz="1000" b="1" i="1" dirty="0">
                <a:solidFill>
                  <a:srgbClr val="FF0000"/>
                </a:solidFill>
              </a:rPr>
              <a:t>punkts</a:t>
            </a:r>
            <a:endParaRPr lang="lv-LV" sz="1000" i="1" dirty="0">
              <a:solidFill>
                <a:schemeClr val="tx1"/>
              </a:solidFill>
            </a:endParaRPr>
          </a:p>
          <a:p>
            <a:pPr algn="r"/>
            <a:r>
              <a:rPr lang="lv-LV" sz="1000" i="1" dirty="0">
                <a:solidFill>
                  <a:schemeClr val="tx1"/>
                </a:solidFill>
              </a:rPr>
              <a:t>likuma 28.panta </a:t>
            </a:r>
          </a:p>
          <a:p>
            <a:pPr algn="r"/>
            <a:r>
              <a:rPr lang="lv-LV" sz="1000" i="1" dirty="0" smtClean="0">
                <a:solidFill>
                  <a:schemeClr val="tx1"/>
                </a:solidFill>
              </a:rPr>
              <a:t>piektā daļa</a:t>
            </a:r>
            <a:endParaRPr lang="lv-LV" sz="1000" dirty="0">
              <a:solidFill>
                <a:schemeClr val="tx1"/>
              </a:solidFill>
            </a:endParaRPr>
          </a:p>
          <a:p>
            <a:pPr algn="ctr"/>
            <a:endParaRPr lang="lv-LV" sz="1200" dirty="0">
              <a:solidFill>
                <a:schemeClr val="tx1"/>
              </a:solidFill>
            </a:endParaRPr>
          </a:p>
        </p:txBody>
      </p:sp>
      <p:sp>
        <p:nvSpPr>
          <p:cNvPr id="22" name="Down Arrow Callout 21"/>
          <p:cNvSpPr/>
          <p:nvPr/>
        </p:nvSpPr>
        <p:spPr>
          <a:xfrm>
            <a:off x="370596" y="3140969"/>
            <a:ext cx="2085008" cy="2232247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lv-LV" sz="1200" dirty="0" smtClean="0">
                <a:solidFill>
                  <a:schemeClr val="tx1"/>
                </a:solidFill>
              </a:rPr>
              <a:t>Dalībnieku (akcionāru) sapulce  divu mēnešu laikā pēc gada pārskata apstiprināšanas pieņem lēmumu par dividendēs izmaksājamās peļņas daļu, atbilstoši stratēģijai</a:t>
            </a:r>
          </a:p>
          <a:p>
            <a:pPr algn="r"/>
            <a:r>
              <a:rPr lang="lv-LV" sz="1000" b="1" i="1" dirty="0" smtClean="0">
                <a:solidFill>
                  <a:srgbClr val="FF0000"/>
                </a:solidFill>
              </a:rPr>
              <a:t>noteikumu </a:t>
            </a:r>
            <a:r>
              <a:rPr lang="lv-LV" sz="1000" b="1" i="1" dirty="0">
                <a:solidFill>
                  <a:srgbClr val="FF0000"/>
                </a:solidFill>
              </a:rPr>
              <a:t>15. punkts</a:t>
            </a:r>
            <a:endParaRPr lang="lv-LV" sz="1000" i="1" dirty="0">
              <a:solidFill>
                <a:schemeClr val="tx1"/>
              </a:solidFill>
            </a:endParaRPr>
          </a:p>
          <a:p>
            <a:pPr algn="r"/>
            <a:r>
              <a:rPr lang="lv-LV" sz="1000" i="1" dirty="0">
                <a:solidFill>
                  <a:schemeClr val="tx1"/>
                </a:solidFill>
              </a:rPr>
              <a:t>likuma 28.panta </a:t>
            </a:r>
            <a:r>
              <a:rPr lang="lv-LV" sz="1000" i="1" dirty="0" smtClean="0">
                <a:solidFill>
                  <a:schemeClr val="tx1"/>
                </a:solidFill>
              </a:rPr>
              <a:t>piektā daļa</a:t>
            </a:r>
            <a:endParaRPr lang="lv-LV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82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464</Words>
  <Application>Microsoft Office PowerPoint</Application>
  <PresentationFormat>On-screen Show (4:3)</PresentationFormat>
  <Paragraphs>62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PKC</dc:creator>
  <cp:lastModifiedBy>Laimdota Adlere</cp:lastModifiedBy>
  <cp:revision>22</cp:revision>
  <dcterms:created xsi:type="dcterms:W3CDTF">2015-11-30T18:59:13Z</dcterms:created>
  <dcterms:modified xsi:type="dcterms:W3CDTF">2015-12-03T10:36:52Z</dcterms:modified>
</cp:coreProperties>
</file>