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005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356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93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946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496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551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8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981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256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304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028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8EF7-CA31-4ED0-A53E-4CD8C9C952D1}" type="datetimeFigureOut">
              <a:rPr lang="lv-LV" smtClean="0"/>
              <a:t>14.12.2015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97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552" y="883892"/>
            <a:ext cx="2392830" cy="1753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Izstrādā un izvērtē stratēģijas projektu, tai skaitā, nosakot prognozējamo dividenžu apjomu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(naudas izteiksmē un procentos)</a:t>
            </a:r>
          </a:p>
          <a:p>
            <a:pPr algn="r"/>
            <a:endParaRPr lang="lv-LV" sz="11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4.punkts</a:t>
            </a:r>
          </a:p>
          <a:p>
            <a:pPr algn="r"/>
            <a:r>
              <a:rPr lang="lv-LV" sz="1100" i="1" dirty="0">
                <a:solidFill>
                  <a:schemeClr val="tx1"/>
                </a:solidFill>
              </a:rPr>
              <a:t>Publiskas personas kapitāla daļu un kapitālsabiedrību pārvaldības likuma (turpmāk-likums) </a:t>
            </a:r>
            <a:r>
              <a:rPr lang="lv-LV" sz="1100" i="1" dirty="0" smtClean="0">
                <a:solidFill>
                  <a:schemeClr val="tx1"/>
                </a:solidFill>
              </a:rPr>
              <a:t>26.pants</a:t>
            </a:r>
          </a:p>
          <a:p>
            <a:pPr algn="r"/>
            <a:r>
              <a:rPr lang="lv-LV" sz="1100" i="1" dirty="0" smtClean="0">
                <a:solidFill>
                  <a:schemeClr val="tx1"/>
                </a:solidFill>
              </a:rPr>
              <a:t> </a:t>
            </a:r>
            <a:endParaRPr lang="lv-LV" sz="1100" i="1" dirty="0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2985266" y="793675"/>
            <a:ext cx="2738862" cy="17712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0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Ja plānots, ka stratēģijā nosakāmais prognozējamais dividenžu apjoms (procentos) </a:t>
            </a:r>
            <a:r>
              <a:rPr lang="lv-LV" sz="1200" b="1" dirty="0" smtClean="0">
                <a:solidFill>
                  <a:schemeClr val="tx1"/>
                </a:solidFill>
              </a:rPr>
              <a:t>atšķirsies</a:t>
            </a:r>
            <a:r>
              <a:rPr lang="lv-LV" sz="1200" dirty="0" smtClean="0">
                <a:solidFill>
                  <a:schemeClr val="tx1"/>
                </a:solidFill>
              </a:rPr>
              <a:t> no noteikumu 3.punktā un Likumā par vidēja termiņa budžeta ietvaru noteiktā apjoma (procentos)</a:t>
            </a:r>
          </a:p>
          <a:p>
            <a:pPr algn="r"/>
            <a:r>
              <a:rPr lang="lv-LV" sz="1050" b="1" i="1" dirty="0" smtClean="0">
                <a:solidFill>
                  <a:srgbClr val="FF0000"/>
                </a:solidFill>
              </a:rPr>
              <a:t>noteikumu 5. punkts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295552" y="2780929"/>
            <a:ext cx="2392830" cy="2662446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Stratēģijas projektā noteiktais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prognozētais dividenžu apjoms (procentos) </a:t>
            </a:r>
            <a:r>
              <a:rPr lang="lv-LV" sz="1200" b="1" dirty="0" smtClean="0">
                <a:solidFill>
                  <a:schemeClr val="tx1"/>
                </a:solidFill>
              </a:rPr>
              <a:t>atbilst</a:t>
            </a:r>
            <a:r>
              <a:rPr lang="lv-LV" sz="1200" dirty="0" smtClean="0">
                <a:solidFill>
                  <a:schemeClr val="tx1"/>
                </a:solidFill>
              </a:rPr>
              <a:t> noteikumu 3.punktā un Likumā par vidēja termiņa budžeta ietvaru 22.pantā noteiktajam apjomam (procentos)</a:t>
            </a:r>
          </a:p>
          <a:p>
            <a:pPr algn="r"/>
            <a:endParaRPr lang="lv-LV" sz="11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</a:t>
            </a:r>
            <a:r>
              <a:rPr lang="lv-LV" sz="1100" b="1" i="1" dirty="0">
                <a:solidFill>
                  <a:srgbClr val="FF0000"/>
                </a:solidFill>
              </a:rPr>
              <a:t>4.punkts</a:t>
            </a:r>
            <a:endParaRPr lang="lv-LV" sz="1100" i="1" dirty="0" smtClean="0">
              <a:solidFill>
                <a:schemeClr val="tx1"/>
              </a:solidFill>
            </a:endParaRPr>
          </a:p>
          <a:p>
            <a:pPr algn="r"/>
            <a:r>
              <a:rPr lang="lv-LV" sz="1100" i="1" dirty="0" smtClean="0">
                <a:solidFill>
                  <a:schemeClr val="tx1"/>
                </a:solidFill>
              </a:rPr>
              <a:t>likuma 26.panta pirmā un otrā daļa</a:t>
            </a:r>
          </a:p>
          <a:p>
            <a:pPr algn="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512" y="5301208"/>
            <a:ext cx="335239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 vai padome (ja tāda ir izveidota) apstiprina stratēģiju, nepieciešamības gadījumā to atbilstoši precizējot. Dividenžu izmaksa turpmāk tiek veikta saskaņā ar stratēģiju</a:t>
            </a:r>
          </a:p>
          <a:p>
            <a:pPr algn="r"/>
            <a:endParaRPr lang="lv-LV" sz="12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200" b="1" i="1" dirty="0" smtClean="0">
                <a:solidFill>
                  <a:srgbClr val="FF0000"/>
                </a:solidFill>
              </a:rPr>
              <a:t>noteikumu  </a:t>
            </a:r>
            <a:r>
              <a:rPr lang="lv-LV" sz="1200" b="1" i="1" dirty="0">
                <a:solidFill>
                  <a:srgbClr val="FF0000"/>
                </a:solidFill>
              </a:rPr>
              <a:t>8.punkts</a:t>
            </a:r>
            <a:endParaRPr lang="lv-LV" sz="1200" i="1" dirty="0">
              <a:solidFill>
                <a:schemeClr val="tx1"/>
              </a:solidFill>
            </a:endParaRP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5876528" y="3212976"/>
            <a:ext cx="2799928" cy="1728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priekšlikumu par </a:t>
            </a:r>
            <a:r>
              <a:rPr lang="lv-LV" sz="1200" dirty="0">
                <a:solidFill>
                  <a:schemeClr val="tx1"/>
                </a:solidFill>
              </a:rPr>
              <a:t>atšķirīgu dividenžu apjomu </a:t>
            </a:r>
            <a:r>
              <a:rPr lang="lv-LV" sz="1200" dirty="0" smtClean="0">
                <a:solidFill>
                  <a:schemeClr val="tx1"/>
                </a:solidFill>
              </a:rPr>
              <a:t>(procentos) </a:t>
            </a:r>
            <a:r>
              <a:rPr lang="lv-LV" sz="1200" u="sng" dirty="0" smtClean="0">
                <a:solidFill>
                  <a:schemeClr val="tx1"/>
                </a:solidFill>
              </a:rPr>
              <a:t>kopā </a:t>
            </a:r>
            <a:r>
              <a:rPr lang="lv-LV" sz="1200" u="sng" dirty="0">
                <a:solidFill>
                  <a:schemeClr val="tx1"/>
                </a:solidFill>
              </a:rPr>
              <a:t>ar MK rīkojuma projektu </a:t>
            </a:r>
            <a:r>
              <a:rPr lang="lv-LV" sz="1200" dirty="0" smtClean="0">
                <a:solidFill>
                  <a:schemeClr val="tx1"/>
                </a:solidFill>
              </a:rPr>
              <a:t>iesniedz MK, pievienojot FM un PKC atzinumus</a:t>
            </a:r>
          </a:p>
          <a:p>
            <a:pPr algn="r"/>
            <a:r>
              <a:rPr lang="lv-LV" sz="1100" b="1" i="1" dirty="0">
                <a:solidFill>
                  <a:srgbClr val="FF0000"/>
                </a:solidFill>
              </a:rPr>
              <a:t>noteikumu  </a:t>
            </a:r>
            <a:r>
              <a:rPr lang="lv-LV" sz="1100" b="1" i="1" dirty="0" smtClean="0">
                <a:solidFill>
                  <a:srgbClr val="FF0000"/>
                </a:solidFill>
              </a:rPr>
              <a:t>6.punkts</a:t>
            </a:r>
            <a:endParaRPr lang="lv-LV" sz="1000" dirty="0">
              <a:solidFill>
                <a:schemeClr val="tx1"/>
              </a:solidFill>
            </a:endParaRPr>
          </a:p>
        </p:txBody>
      </p:sp>
      <p:sp>
        <p:nvSpPr>
          <p:cNvPr id="20" name="Left Arrow Callout 19"/>
          <p:cNvSpPr/>
          <p:nvPr/>
        </p:nvSpPr>
        <p:spPr>
          <a:xfrm>
            <a:off x="3923928" y="5157192"/>
            <a:ext cx="4752528" cy="1440160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MK pieņem valsts kapitāla daļu turētājam saistošu lēmumu par stratēģijā nosakāmo  prognozējamo dividenžu apjomu (procentos) visam stratēģijas periodam</a:t>
            </a:r>
          </a:p>
          <a:p>
            <a:pPr algn="r"/>
            <a:endParaRPr lang="lv-LV" sz="12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200" b="1" i="1" dirty="0" smtClean="0">
                <a:solidFill>
                  <a:srgbClr val="FF0000"/>
                </a:solidFill>
              </a:rPr>
              <a:t>noteikumu  5 un 8.punkts</a:t>
            </a:r>
            <a:endParaRPr lang="lv-LV" sz="1200" i="1" dirty="0" smtClean="0">
              <a:solidFill>
                <a:schemeClr val="tx1"/>
              </a:solidFill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5864223" y="620687"/>
            <a:ext cx="2812233" cy="2704031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 </a:t>
            </a:r>
          </a:p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pirms</a:t>
            </a:r>
            <a:r>
              <a:rPr lang="lv-LV" sz="1200" dirty="0" smtClean="0">
                <a:solidFill>
                  <a:schemeClr val="tx1"/>
                </a:solidFill>
              </a:rPr>
              <a:t> iesniedz Ministru kabinetam priekšlikumu par stratēģijā nosakāmo atšķirīgo dividenžu apjomu (procentos),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priekšlikumu </a:t>
            </a:r>
            <a:r>
              <a:rPr lang="lv-LV" sz="1200" dirty="0">
                <a:solidFill>
                  <a:schemeClr val="tx1"/>
                </a:solidFill>
              </a:rPr>
              <a:t>kopā </a:t>
            </a:r>
            <a:r>
              <a:rPr lang="lv-LV" sz="1200" dirty="0" smtClean="0">
                <a:solidFill>
                  <a:schemeClr val="tx1"/>
                </a:solidFill>
              </a:rPr>
              <a:t>MK </a:t>
            </a:r>
            <a:r>
              <a:rPr lang="lv-LV" sz="1200" dirty="0">
                <a:solidFill>
                  <a:schemeClr val="tx1"/>
                </a:solidFill>
              </a:rPr>
              <a:t>rīkojuma </a:t>
            </a:r>
            <a:r>
              <a:rPr lang="lv-LV" sz="1200" dirty="0" smtClean="0">
                <a:solidFill>
                  <a:schemeClr val="tx1"/>
                </a:solidFill>
              </a:rPr>
              <a:t>projektu iesniedz saskaņošanai FM un PKC, pievienojot atbilstošu pamatojumu </a:t>
            </a: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 7.punkts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3964" y="147344"/>
            <a:ext cx="7599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/>
              <a:t>Kārtība, kādā nosaka prognozējamo peļņas daļu, kas izmaksājama </a:t>
            </a:r>
            <a:r>
              <a:rPr lang="lv-LV" b="1" dirty="0" smtClean="0"/>
              <a:t>dividendēs </a:t>
            </a:r>
          </a:p>
          <a:p>
            <a:pPr algn="ctr"/>
            <a:r>
              <a:rPr lang="lv-LV" dirty="0" smtClean="0">
                <a:ea typeface="Tahoma" panose="020B0604030504040204" pitchFamily="34" charset="0"/>
                <a:cs typeface="Tahoma" panose="020B0604030504040204" pitchFamily="34" charset="0"/>
              </a:rPr>
              <a:t>(noteikumu II .nodaļa)</a:t>
            </a:r>
            <a:endParaRPr lang="lv-LV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081" y="677394"/>
            <a:ext cx="1964671" cy="1024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Pārskata  gads  noslēgts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2699794" y="775880"/>
            <a:ext cx="3123517" cy="1789023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sz="1200" dirty="0" smtClean="0">
                <a:solidFill>
                  <a:schemeClr val="tx1"/>
                </a:solidFill>
              </a:rPr>
              <a:t>Kapitālsabiedrība iepriekš neparedzētu apstākļu dēļ nav sasniegusi  stratēģijā plānotos rezultātus vai ir cits pamatojums no stratēģijas atšķirīgas dividendēs izmaksājamās peļņas daļas noteikšanai </a:t>
            </a:r>
            <a:r>
              <a:rPr lang="lv-LV" sz="1000" b="1" i="1" dirty="0" smtClean="0">
                <a:solidFill>
                  <a:srgbClr val="FF0000"/>
                </a:solidFill>
              </a:rPr>
              <a:t>noteikumu 11. un 12.punkts</a:t>
            </a:r>
            <a:endParaRPr lang="lv-LV" sz="1000" b="1" i="1" dirty="0">
              <a:solidFill>
                <a:srgbClr val="FF0000"/>
              </a:solidFill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259227" y="1772817"/>
            <a:ext cx="2196377" cy="1368152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200" dirty="0" smtClean="0">
                <a:solidFill>
                  <a:schemeClr val="tx1"/>
                </a:solidFill>
              </a:rPr>
              <a:t>Kapitālsabiedrība  sasniegusi stratēģijā plānotos rezultātus, nav šķēršļu izmaksāt dividendes atbilstoši stratēģijā noteiktajam</a:t>
            </a: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0182" y="5263689"/>
            <a:ext cx="2309608" cy="1110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Kapitālsabiedrība iemaksā valsts budžetā dividendes no tīrās peļņas saskaņā ar stratēģijā noteikto / </a:t>
            </a:r>
            <a:r>
              <a:rPr lang="lv-LV" sz="1200" b="1" smtClean="0">
                <a:solidFill>
                  <a:schemeClr val="tx1"/>
                </a:solidFill>
              </a:rPr>
              <a:t>vai koriģēto</a:t>
            </a:r>
            <a:endParaRPr lang="lv-LV" sz="1200" b="1" dirty="0" smtClean="0">
              <a:solidFill>
                <a:schemeClr val="tx1"/>
              </a:solidFill>
            </a:endParaRPr>
          </a:p>
          <a:p>
            <a:pPr algn="r"/>
            <a:r>
              <a:rPr lang="lv-LV" sz="1000" b="1" i="1" dirty="0">
                <a:solidFill>
                  <a:srgbClr val="FF0000"/>
                </a:solidFill>
              </a:rPr>
              <a:t>noteikumu </a:t>
            </a:r>
            <a:r>
              <a:rPr lang="lv-LV" sz="1000" b="1" i="1" dirty="0" smtClean="0">
                <a:solidFill>
                  <a:srgbClr val="FF0000"/>
                </a:solidFill>
              </a:rPr>
              <a:t>IV nodaļa </a:t>
            </a:r>
            <a:endParaRPr lang="lv-LV" sz="1000" b="1" dirty="0">
              <a:solidFill>
                <a:schemeClr val="tx1"/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4860032" y="2780929"/>
            <a:ext cx="2151411" cy="222546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</a:t>
            </a:r>
            <a:r>
              <a:rPr lang="lv-LV" sz="1200" b="1" dirty="0" smtClean="0">
                <a:solidFill>
                  <a:schemeClr val="tx1"/>
                </a:solidFill>
              </a:rPr>
              <a:t>vienojas </a:t>
            </a:r>
            <a:r>
              <a:rPr lang="lv-LV" sz="1200" dirty="0" smtClean="0">
                <a:solidFill>
                  <a:schemeClr val="tx1"/>
                </a:solidFill>
              </a:rPr>
              <a:t>ar FM un PKC</a:t>
            </a:r>
          </a:p>
          <a:p>
            <a:pPr algn="ctr"/>
            <a:endParaRPr lang="lv-LV" sz="1200" dirty="0" smtClean="0">
              <a:solidFill>
                <a:schemeClr val="tx1"/>
              </a:solidFill>
            </a:endParaRPr>
          </a:p>
          <a:p>
            <a:pPr algn="r"/>
            <a:r>
              <a:rPr lang="lv-LV" sz="1000" b="1" i="1" dirty="0">
                <a:solidFill>
                  <a:srgbClr val="FF0000"/>
                </a:solidFill>
              </a:rPr>
              <a:t>noteikumu </a:t>
            </a:r>
            <a:r>
              <a:rPr lang="lv-LV" sz="1000" b="1" i="1" dirty="0" smtClean="0">
                <a:solidFill>
                  <a:srgbClr val="FF0000"/>
                </a:solidFill>
              </a:rPr>
              <a:t>13. </a:t>
            </a:r>
            <a:r>
              <a:rPr lang="lv-LV" sz="1000" b="1" i="1" dirty="0">
                <a:solidFill>
                  <a:srgbClr val="FF0000"/>
                </a:solidFill>
              </a:rPr>
              <a:t>punkts</a:t>
            </a:r>
            <a:endParaRPr lang="lv-LV" sz="1000" i="1" dirty="0" smtClean="0">
              <a:solidFill>
                <a:schemeClr val="tx1"/>
              </a:solidFill>
            </a:endParaRP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likuma </a:t>
            </a:r>
            <a:r>
              <a:rPr lang="lv-LV" sz="1000" i="1" dirty="0">
                <a:solidFill>
                  <a:schemeClr val="tx1"/>
                </a:solidFill>
              </a:rPr>
              <a:t>28.panta trešā daļa</a:t>
            </a:r>
            <a:endParaRPr lang="lv-LV" sz="1000" dirty="0">
              <a:solidFill>
                <a:schemeClr val="tx1"/>
              </a:solidFill>
            </a:endParaRPr>
          </a:p>
        </p:txBody>
      </p:sp>
      <p:sp>
        <p:nvSpPr>
          <p:cNvPr id="20" name="Left Arrow Callout 19"/>
          <p:cNvSpPr/>
          <p:nvPr/>
        </p:nvSpPr>
        <p:spPr>
          <a:xfrm>
            <a:off x="5935737" y="4853998"/>
            <a:ext cx="3028751" cy="1728192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MK pieņem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turētājam saistošu lēmumu par dividendēs izmaksājamo peļņas daļu </a:t>
            </a:r>
          </a:p>
          <a:p>
            <a:pPr algn="r"/>
            <a:r>
              <a:rPr lang="lv-LV" sz="1050" b="1" i="1" dirty="0">
                <a:solidFill>
                  <a:srgbClr val="FF0000"/>
                </a:solidFill>
              </a:rPr>
              <a:t>noteikumu 14. punkts</a:t>
            </a:r>
            <a:endParaRPr lang="lv-LV" sz="1050" i="1" dirty="0">
              <a:solidFill>
                <a:schemeClr val="tx1"/>
              </a:solidFill>
            </a:endParaRPr>
          </a:p>
          <a:p>
            <a:pPr algn="r"/>
            <a:r>
              <a:rPr lang="lv-LV" sz="1050" i="1" dirty="0">
                <a:solidFill>
                  <a:schemeClr val="tx1"/>
                </a:solidFill>
              </a:rPr>
              <a:t>likuma 28.panta </a:t>
            </a:r>
          </a:p>
          <a:p>
            <a:pPr algn="r"/>
            <a:r>
              <a:rPr lang="lv-LV" sz="1050" i="1" dirty="0">
                <a:solidFill>
                  <a:schemeClr val="tx1"/>
                </a:solidFill>
              </a:rPr>
              <a:t>ceturtā  daļa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5694810" y="448641"/>
            <a:ext cx="2860116" cy="250606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iesniedz priekšlikumu par atšķirīgu dividendēs izmaksājamās peļņas daļu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FM un PKC saskaņošanai </a:t>
            </a:r>
          </a:p>
          <a:p>
            <a:pPr algn="r"/>
            <a:endParaRPr lang="lv-LV" sz="10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10.- 12. punkts</a:t>
            </a:r>
            <a:endParaRPr lang="lv-LV" sz="1000" b="1" i="1" dirty="0">
              <a:solidFill>
                <a:srgbClr val="FF0000"/>
              </a:solidFill>
            </a:endParaRP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Publiskas </a:t>
            </a:r>
            <a:r>
              <a:rPr lang="lv-LV" sz="1000" i="1" dirty="0">
                <a:solidFill>
                  <a:schemeClr val="tx1"/>
                </a:solidFill>
              </a:rPr>
              <a:t>personas kapitāla daļu un kapitālsabiedrību pārvaldības likuma (turpmāk-likums) </a:t>
            </a:r>
            <a:r>
              <a:rPr lang="lv-LV" sz="1000" i="1" dirty="0" smtClean="0">
                <a:solidFill>
                  <a:schemeClr val="tx1"/>
                </a:solidFill>
              </a:rPr>
              <a:t>28.panta trešā daļ</a:t>
            </a:r>
            <a:r>
              <a:rPr lang="lv-LV" sz="1200" i="1" dirty="0" smtClean="0">
                <a:solidFill>
                  <a:schemeClr val="tx1"/>
                </a:solidFill>
              </a:rPr>
              <a:t>a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54" y="31062"/>
            <a:ext cx="7143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600" b="1" dirty="0"/>
              <a:t>Valsts kapitāla daļu turētāja rīcība lemjot par dividendēs izmaksājamo peļņas </a:t>
            </a:r>
            <a:r>
              <a:rPr lang="lv-LV" sz="1600" b="1" dirty="0" smtClean="0"/>
              <a:t>daļu</a:t>
            </a:r>
          </a:p>
          <a:p>
            <a:pPr algn="ctr"/>
            <a:r>
              <a:rPr lang="lv-LV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(Noteikumu III. nodaļa</a:t>
            </a:r>
            <a:r>
              <a:rPr lang="lv-LV" sz="1600" dirty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7305011" y="2420889"/>
            <a:ext cx="1443453" cy="243311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 smtClean="0">
                <a:solidFill>
                  <a:schemeClr val="tx1"/>
                </a:solidFill>
              </a:rPr>
              <a:t>Valsts kapitāla daļu turētājs </a:t>
            </a:r>
            <a:r>
              <a:rPr lang="lv-LV" sz="1100" b="1" dirty="0" smtClean="0">
                <a:solidFill>
                  <a:schemeClr val="tx1"/>
                </a:solidFill>
              </a:rPr>
              <a:t>nevienojas </a:t>
            </a:r>
            <a:r>
              <a:rPr lang="lv-LV" sz="1100" dirty="0" smtClean="0">
                <a:solidFill>
                  <a:schemeClr val="tx1"/>
                </a:solidFill>
              </a:rPr>
              <a:t>ar FM un PKC,  </a:t>
            </a:r>
          </a:p>
          <a:p>
            <a:pPr algn="ctr"/>
            <a:r>
              <a:rPr lang="lv-LV" sz="1100" dirty="0" smtClean="0">
                <a:solidFill>
                  <a:schemeClr val="tx1"/>
                </a:solidFill>
              </a:rPr>
              <a:t>PKC iesniedz MK informatīvo ziņojumu un MK rīkojuma projektu</a:t>
            </a:r>
          </a:p>
          <a:p>
            <a:pPr algn="r"/>
            <a:r>
              <a:rPr lang="lv-LV" sz="900" b="1" i="1" dirty="0" smtClean="0">
                <a:solidFill>
                  <a:srgbClr val="FF0000"/>
                </a:solidFill>
              </a:rPr>
              <a:t>noteikumu 14. </a:t>
            </a:r>
            <a:r>
              <a:rPr lang="lv-LV" sz="900" b="1" i="1" dirty="0">
                <a:solidFill>
                  <a:srgbClr val="FF0000"/>
                </a:solidFill>
              </a:rPr>
              <a:t>punkts</a:t>
            </a:r>
            <a:endParaRPr lang="lv-LV" sz="900" i="1" dirty="0">
              <a:solidFill>
                <a:schemeClr val="tx1"/>
              </a:solidFill>
            </a:endParaRPr>
          </a:p>
          <a:p>
            <a:pPr algn="r"/>
            <a:r>
              <a:rPr lang="lv-LV" sz="900" i="1" dirty="0">
                <a:solidFill>
                  <a:schemeClr val="tx1"/>
                </a:solidFill>
              </a:rPr>
              <a:t>likuma 28.panta </a:t>
            </a:r>
            <a:endParaRPr lang="lv-LV" sz="900" i="1" dirty="0" smtClean="0">
              <a:solidFill>
                <a:schemeClr val="tx1"/>
              </a:solidFill>
            </a:endParaRPr>
          </a:p>
          <a:p>
            <a:pPr algn="r"/>
            <a:r>
              <a:rPr lang="lv-LV" sz="900" i="1" dirty="0" smtClean="0">
                <a:solidFill>
                  <a:schemeClr val="tx1"/>
                </a:solidFill>
              </a:rPr>
              <a:t>ceturtā  daļa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8" name="Left Arrow Callout 17"/>
          <p:cNvSpPr/>
          <p:nvPr/>
        </p:nvSpPr>
        <p:spPr>
          <a:xfrm>
            <a:off x="2699794" y="5006397"/>
            <a:ext cx="3235944" cy="1575793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Dalībnieku (akcionāru) sapulce  pieņem lēmumu par dividendēs izmaksājamās peļņas daļu (procentos) </a:t>
            </a:r>
          </a:p>
          <a:p>
            <a:pPr algn="r"/>
            <a:endParaRPr lang="lv-LV" sz="10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15. </a:t>
            </a:r>
            <a:r>
              <a:rPr lang="lv-LV" sz="1000" b="1" i="1" dirty="0">
                <a:solidFill>
                  <a:srgbClr val="FF0000"/>
                </a:solidFill>
              </a:rPr>
              <a:t>punkts</a:t>
            </a:r>
            <a:endParaRPr lang="lv-LV" sz="1000" i="1" dirty="0">
              <a:solidFill>
                <a:schemeClr val="tx1"/>
              </a:solidFill>
            </a:endParaRPr>
          </a:p>
          <a:p>
            <a:pPr algn="r"/>
            <a:r>
              <a:rPr lang="lv-LV" sz="1000" i="1" dirty="0">
                <a:solidFill>
                  <a:schemeClr val="tx1"/>
                </a:solidFill>
              </a:rPr>
              <a:t>likuma 28.panta </a:t>
            </a: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piektā daļa</a:t>
            </a:r>
            <a:endParaRPr lang="lv-LV" sz="1000" dirty="0">
              <a:solidFill>
                <a:schemeClr val="tx1"/>
              </a:solidFill>
            </a:endParaRP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370596" y="3140969"/>
            <a:ext cx="2085008" cy="2232247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200" dirty="0" smtClean="0">
                <a:solidFill>
                  <a:schemeClr val="tx1"/>
                </a:solidFill>
              </a:rPr>
              <a:t>Dalībnieku (akcionāru) sapulce  divu mēnešu laikā pēc gada pārskata apstiprināšanas pieņem lēmumu par dividendēs izmaksājamās peļņas daļu, atbilstoši stratēģijai</a:t>
            </a: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</a:t>
            </a:r>
            <a:r>
              <a:rPr lang="lv-LV" sz="1000" b="1" i="1" dirty="0">
                <a:solidFill>
                  <a:srgbClr val="FF0000"/>
                </a:solidFill>
              </a:rPr>
              <a:t>15. punkts</a:t>
            </a:r>
            <a:endParaRPr lang="lv-LV" sz="1000" i="1" dirty="0">
              <a:solidFill>
                <a:schemeClr val="tx1"/>
              </a:solidFill>
            </a:endParaRPr>
          </a:p>
          <a:p>
            <a:pPr algn="r"/>
            <a:r>
              <a:rPr lang="lv-LV" sz="1000" i="1" dirty="0">
                <a:solidFill>
                  <a:schemeClr val="tx1"/>
                </a:solidFill>
              </a:rPr>
              <a:t>likuma 28.panta </a:t>
            </a:r>
            <a:r>
              <a:rPr lang="lv-LV" sz="1000" i="1" dirty="0" smtClean="0">
                <a:solidFill>
                  <a:schemeClr val="tx1"/>
                </a:solidFill>
              </a:rPr>
              <a:t>piektā daļa</a:t>
            </a:r>
            <a:endParaRPr lang="lv-LV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PKC</dc:creator>
  <cp:lastModifiedBy>Laimdota Adlere</cp:lastModifiedBy>
  <cp:revision>22</cp:revision>
  <cp:lastPrinted>2015-12-14T07:57:28Z</cp:lastPrinted>
  <dcterms:created xsi:type="dcterms:W3CDTF">2015-11-30T18:59:13Z</dcterms:created>
  <dcterms:modified xsi:type="dcterms:W3CDTF">2015-12-14T07:58:01Z</dcterms:modified>
</cp:coreProperties>
</file>