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407" r:id="rId3"/>
    <p:sldId id="408" r:id="rId4"/>
    <p:sldId id="409" r:id="rId5"/>
    <p:sldId id="410" r:id="rId6"/>
    <p:sldId id="411" r:id="rId7"/>
    <p:sldId id="412" r:id="rId8"/>
    <p:sldId id="401" r:id="rId9"/>
    <p:sldId id="379" r:id="rId10"/>
    <p:sldId id="381" r:id="rId11"/>
    <p:sldId id="383" r:id="rId12"/>
    <p:sldId id="385" r:id="rId13"/>
    <p:sldId id="387" r:id="rId14"/>
    <p:sldId id="388" r:id="rId15"/>
    <p:sldId id="287" r:id="rId16"/>
    <p:sldId id="286" r:id="rId17"/>
    <p:sldId id="396" r:id="rId18"/>
    <p:sldId id="321" r:id="rId19"/>
    <p:sldId id="300" r:id="rId20"/>
    <p:sldId id="342" r:id="rId21"/>
    <p:sldId id="356" r:id="rId22"/>
    <p:sldId id="371" r:id="rId23"/>
    <p:sldId id="375" r:id="rId24"/>
    <p:sldId id="377" r:id="rId25"/>
    <p:sldId id="376" r:id="rId26"/>
    <p:sldId id="405" r:id="rId27"/>
    <p:sldId id="406" r:id="rId28"/>
    <p:sldId id="403" r:id="rId29"/>
    <p:sldId id="394" r:id="rId30"/>
    <p:sldId id="404" r:id="rId31"/>
  </p:sldIdLst>
  <p:sldSz cx="12192000" cy="6858000"/>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lapa.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darblapa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darblapa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darblapa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darblapa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darblapa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darblapa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darblapa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darblapa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lapa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darblapa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darblapa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darblapa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darblapa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darblapa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darblapa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darblapa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Lapa1!$B$2</c:f>
              <c:numCache>
                <c:formatCode>General</c:formatCode>
                <c:ptCount val="1"/>
                <c:pt idx="0">
                  <c:v>1519</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Lapa1!$C$2</c:f>
              <c:numCache>
                <c:formatCode>General</c:formatCode>
                <c:ptCount val="1"/>
                <c:pt idx="0">
                  <c:v>568</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Lapa1!$D$2</c:f>
              <c:numCache>
                <c:formatCode>General</c:formatCode>
                <c:ptCount val="1"/>
                <c:pt idx="0">
                  <c:v>455</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Lapa1!$E$2</c:f>
              <c:numCache>
                <c:formatCode>General</c:formatCode>
                <c:ptCount val="1"/>
                <c:pt idx="0">
                  <c:v>468</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Lapa1!$F$2</c:f>
              <c:numCache>
                <c:formatCode>General</c:formatCode>
                <c:ptCount val="1"/>
                <c:pt idx="0">
                  <c:v>411</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30.12.-04.01.</c:v>
                </c:pt>
              </c:strCache>
            </c:strRef>
          </c:cat>
          <c:val>
            <c:numRef>
              <c:f>Lapa1!$G$2</c:f>
              <c:numCache>
                <c:formatCode>General</c:formatCode>
                <c:ptCount val="1"/>
                <c:pt idx="0">
                  <c:v>3421</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300931936"/>
        <c:axId val="300933112"/>
      </c:barChart>
      <c:catAx>
        <c:axId val="300931936"/>
        <c:scaling>
          <c:orientation val="minMax"/>
        </c:scaling>
        <c:delete val="1"/>
        <c:axPos val="b"/>
        <c:numFmt formatCode="General" sourceLinked="1"/>
        <c:majorTickMark val="none"/>
        <c:minorTickMark val="none"/>
        <c:tickLblPos val="nextTo"/>
        <c:crossAx val="300933112"/>
        <c:crosses val="autoZero"/>
        <c:auto val="1"/>
        <c:lblAlgn val="ctr"/>
        <c:lblOffset val="100"/>
        <c:noMultiLvlLbl val="0"/>
      </c:catAx>
      <c:valAx>
        <c:axId val="300933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300931936"/>
        <c:crosses val="autoZero"/>
        <c:crossBetween val="between"/>
      </c:valAx>
      <c:spPr>
        <a:noFill/>
        <a:ln w="25400">
          <a:noFill/>
        </a:ln>
        <a:effectLst/>
      </c:spPr>
    </c:plotArea>
    <c:legend>
      <c:legendPos val="b"/>
      <c:layout>
        <c:manualLayout>
          <c:xMode val="edge"/>
          <c:yMode val="edge"/>
          <c:x val="0.16362182976042353"/>
          <c:y val="3.0393804173913831E-2"/>
          <c:w val="0.73800926920181342"/>
          <c:h val="5.653864913066159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92673243101607705"/>
          <c:h val="0.76202524693393547"/>
        </c:manualLayout>
      </c:layout>
      <c:barChart>
        <c:barDir val="col"/>
        <c:grouping val="clustered"/>
        <c:varyColors val="0"/>
        <c:ser>
          <c:idx val="0"/>
          <c:order val="0"/>
          <c:tx>
            <c:strRef>
              <c:f>Lapa1!$B$1</c:f>
              <c:strCache>
                <c:ptCount val="1"/>
                <c:pt idx="0">
                  <c:v>Valsts policija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Lapa1!$A$2:$A$6</c:f>
              <c:strCache>
                <c:ptCount val="5"/>
                <c:pt idx="0">
                  <c:v>30.12.-31.12.</c:v>
                </c:pt>
                <c:pt idx="1">
                  <c:v>31.12.-01.01.</c:v>
                </c:pt>
                <c:pt idx="2">
                  <c:v>01.01.-02.01.</c:v>
                </c:pt>
                <c:pt idx="3">
                  <c:v>02.01.-03.01.</c:v>
                </c:pt>
                <c:pt idx="4">
                  <c:v>03.01.-04.01.</c:v>
                </c:pt>
              </c:strCache>
            </c:strRef>
          </c:cat>
          <c:val>
            <c:numRef>
              <c:f>Lapa1!$B$2:$B$6</c:f>
              <c:numCache>
                <c:formatCode>General</c:formatCode>
                <c:ptCount val="5"/>
                <c:pt idx="0">
                  <c:v>1137</c:v>
                </c:pt>
                <c:pt idx="1">
                  <c:v>1506</c:v>
                </c:pt>
                <c:pt idx="2">
                  <c:v>1147</c:v>
                </c:pt>
                <c:pt idx="3">
                  <c:v>1189</c:v>
                </c:pt>
                <c:pt idx="4">
                  <c:v>1020</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Pašvaldību policija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Lapa1!$A$2:$A$6</c:f>
              <c:strCache>
                <c:ptCount val="5"/>
                <c:pt idx="0">
                  <c:v>30.12.-31.12.</c:v>
                </c:pt>
                <c:pt idx="1">
                  <c:v>31.12.-01.01.</c:v>
                </c:pt>
                <c:pt idx="2">
                  <c:v>01.01.-02.01.</c:v>
                </c:pt>
                <c:pt idx="3">
                  <c:v>02.01.-03.01.</c:v>
                </c:pt>
                <c:pt idx="4">
                  <c:v>03.01.-04.01.</c:v>
                </c:pt>
              </c:strCache>
            </c:strRef>
          </c:cat>
          <c:val>
            <c:numRef>
              <c:f>Lapa1!$C$2:$C$6</c:f>
              <c:numCache>
                <c:formatCode>General</c:formatCode>
                <c:ptCount val="5"/>
                <c:pt idx="0">
                  <c:v>146</c:v>
                </c:pt>
                <c:pt idx="1">
                  <c:v>178</c:v>
                </c:pt>
                <c:pt idx="2">
                  <c:v>169</c:v>
                </c:pt>
                <c:pt idx="3">
                  <c:v>139</c:v>
                </c:pt>
                <c:pt idx="4">
                  <c:v>183</c:v>
                </c:pt>
              </c:numCache>
            </c:numRef>
          </c:val>
          <c:extLst>
            <c:ext xmlns:c16="http://schemas.microsoft.com/office/drawing/2014/chart" uri="{C3380CC4-5D6E-409C-BE32-E72D297353CC}">
              <c16:uniqueId val="{00000001-3FA5-4CDB-9E25-E9E199849571}"/>
            </c:ext>
          </c:extLst>
        </c:ser>
        <c:ser>
          <c:idx val="2"/>
          <c:order val="2"/>
          <c:tx>
            <c:strRef>
              <c:f>Lapa1!$D$1</c:f>
              <c:strCache>
                <c:ptCount val="1"/>
                <c:pt idx="0">
                  <c:v>Valsts robežsardze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Lapa1!$A$2:$A$6</c:f>
              <c:strCache>
                <c:ptCount val="5"/>
                <c:pt idx="0">
                  <c:v>30.12.-31.12.</c:v>
                </c:pt>
                <c:pt idx="1">
                  <c:v>31.12.-01.01.</c:v>
                </c:pt>
                <c:pt idx="2">
                  <c:v>01.01.-02.01.</c:v>
                </c:pt>
                <c:pt idx="3">
                  <c:v>02.01.-03.01.</c:v>
                </c:pt>
                <c:pt idx="4">
                  <c:v>03.01.-04.01.</c:v>
                </c:pt>
              </c:strCache>
            </c:strRef>
          </c:cat>
          <c:val>
            <c:numRef>
              <c:f>Lapa1!$D$2:$D$6</c:f>
              <c:numCache>
                <c:formatCode>General</c:formatCode>
                <c:ptCount val="5"/>
                <c:pt idx="0">
                  <c:v>35</c:v>
                </c:pt>
                <c:pt idx="1">
                  <c:v>53</c:v>
                </c:pt>
                <c:pt idx="2">
                  <c:v>30</c:v>
                </c:pt>
                <c:pt idx="3">
                  <c:v>34</c:v>
                </c:pt>
                <c:pt idx="4">
                  <c:v>35</c:v>
                </c:pt>
              </c:numCache>
            </c:numRef>
          </c:val>
          <c:extLst>
            <c:ext xmlns:c16="http://schemas.microsoft.com/office/drawing/2014/chart" uri="{C3380CC4-5D6E-409C-BE32-E72D297353CC}">
              <c16:uniqueId val="{00000002-3FA5-4CDB-9E25-E9E199849571}"/>
            </c:ext>
          </c:extLst>
        </c:ser>
        <c:ser>
          <c:idx val="3"/>
          <c:order val="3"/>
          <c:tx>
            <c:strRef>
              <c:f>Lapa1!$E$1</c:f>
              <c:strCache>
                <c:ptCount val="1"/>
                <c:pt idx="0">
                  <c:v>Zemessardze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Lapa1!$A$2:$A$6</c:f>
              <c:strCache>
                <c:ptCount val="5"/>
                <c:pt idx="0">
                  <c:v>30.12.-31.12.</c:v>
                </c:pt>
                <c:pt idx="1">
                  <c:v>31.12.-01.01.</c:v>
                </c:pt>
                <c:pt idx="2">
                  <c:v>01.01.-02.01.</c:v>
                </c:pt>
                <c:pt idx="3">
                  <c:v>02.01.-03.01.</c:v>
                </c:pt>
                <c:pt idx="4">
                  <c:v>03.01.-04.01.</c:v>
                </c:pt>
              </c:strCache>
            </c:strRef>
          </c:cat>
          <c:val>
            <c:numRef>
              <c:f>Lapa1!$E$2:$E$6</c:f>
              <c:numCache>
                <c:formatCode>General</c:formatCode>
                <c:ptCount val="5"/>
                <c:pt idx="0">
                  <c:v>202</c:v>
                </c:pt>
                <c:pt idx="1">
                  <c:v>298</c:v>
                </c:pt>
                <c:pt idx="2">
                  <c:v>277</c:v>
                </c:pt>
                <c:pt idx="3">
                  <c:v>263</c:v>
                </c:pt>
                <c:pt idx="4">
                  <c:v>239</c:v>
                </c:pt>
              </c:numCache>
            </c:numRef>
          </c:val>
          <c:extLst>
            <c:ext xmlns:c16="http://schemas.microsoft.com/office/drawing/2014/chart" uri="{C3380CC4-5D6E-409C-BE32-E72D297353CC}">
              <c16:uniqueId val="{00000003-3FA5-4CDB-9E25-E9E199849571}"/>
            </c:ext>
          </c:extLst>
        </c:ser>
        <c:dLbls>
          <c:showLegendKey val="0"/>
          <c:showVal val="0"/>
          <c:showCatName val="0"/>
          <c:showSerName val="0"/>
          <c:showPercent val="0"/>
          <c:showBubbleSize val="0"/>
        </c:dLbls>
        <c:gapWidth val="219"/>
        <c:overlap val="-27"/>
        <c:axId val="345536656"/>
        <c:axId val="345533912"/>
      </c:barChart>
      <c:catAx>
        <c:axId val="34553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345533912"/>
        <c:crosses val="autoZero"/>
        <c:auto val="1"/>
        <c:lblAlgn val="ctr"/>
        <c:lblOffset val="100"/>
        <c:noMultiLvlLbl val="0"/>
      </c:catAx>
      <c:valAx>
        <c:axId val="345533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345536656"/>
        <c:crosses val="autoZero"/>
        <c:crossBetween val="between"/>
      </c:valAx>
      <c:spPr>
        <a:noFill/>
        <a:ln>
          <a:noFill/>
        </a:ln>
        <a:effectLst/>
      </c:spPr>
    </c:plotArea>
    <c:legend>
      <c:legendPos val="b"/>
      <c:layout>
        <c:manualLayout>
          <c:xMode val="edge"/>
          <c:yMode val="edge"/>
          <c:x val="0.19515675398779531"/>
          <c:y val="2.5847144786400225E-2"/>
          <c:w val="0.70313149675954589"/>
          <c:h val="6.56585536851066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8946562169324731"/>
          <c:h val="0.76202524693393547"/>
        </c:manualLayout>
      </c:layout>
      <c:barChart>
        <c:barDir val="col"/>
        <c:grouping val="clustered"/>
        <c:varyColors val="0"/>
        <c:ser>
          <c:idx val="0"/>
          <c:order val="0"/>
          <c:tx>
            <c:strRef>
              <c:f>Lapa1!$B$1</c:f>
              <c:strCache>
                <c:ptCount val="1"/>
                <c:pt idx="0">
                  <c:v>Valsts policija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Lapa1!$A$2:$A$5</c:f>
              <c:strCache>
                <c:ptCount val="4"/>
                <c:pt idx="0">
                  <c:v>08.01.-09.01.</c:v>
                </c:pt>
                <c:pt idx="1">
                  <c:v>09.01.-10.01.</c:v>
                </c:pt>
                <c:pt idx="2">
                  <c:v>15.01.-16.01.</c:v>
                </c:pt>
                <c:pt idx="3">
                  <c:v>16.01.-17.01.</c:v>
                </c:pt>
              </c:strCache>
            </c:strRef>
          </c:cat>
          <c:val>
            <c:numRef>
              <c:f>Lapa1!$B$2:$B$5</c:f>
              <c:numCache>
                <c:formatCode>General</c:formatCode>
                <c:ptCount val="4"/>
                <c:pt idx="0">
                  <c:v>1089</c:v>
                </c:pt>
                <c:pt idx="1">
                  <c:v>1073</c:v>
                </c:pt>
                <c:pt idx="2">
                  <c:v>997</c:v>
                </c:pt>
                <c:pt idx="3">
                  <c:v>923</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Pašvaldību policija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Lapa1!$A$2:$A$5</c:f>
              <c:strCache>
                <c:ptCount val="4"/>
                <c:pt idx="0">
                  <c:v>08.01.-09.01.</c:v>
                </c:pt>
                <c:pt idx="1">
                  <c:v>09.01.-10.01.</c:v>
                </c:pt>
                <c:pt idx="2">
                  <c:v>15.01.-16.01.</c:v>
                </c:pt>
                <c:pt idx="3">
                  <c:v>16.01.-17.01.</c:v>
                </c:pt>
              </c:strCache>
            </c:strRef>
          </c:cat>
          <c:val>
            <c:numRef>
              <c:f>Lapa1!$C$2:$C$5</c:f>
              <c:numCache>
                <c:formatCode>General</c:formatCode>
                <c:ptCount val="4"/>
                <c:pt idx="0">
                  <c:v>154</c:v>
                </c:pt>
                <c:pt idx="1">
                  <c:v>178</c:v>
                </c:pt>
                <c:pt idx="2">
                  <c:v>201</c:v>
                </c:pt>
                <c:pt idx="3">
                  <c:v>210</c:v>
                </c:pt>
              </c:numCache>
            </c:numRef>
          </c:val>
          <c:extLst>
            <c:ext xmlns:c16="http://schemas.microsoft.com/office/drawing/2014/chart" uri="{C3380CC4-5D6E-409C-BE32-E72D297353CC}">
              <c16:uniqueId val="{00000001-3FA5-4CDB-9E25-E9E199849571}"/>
            </c:ext>
          </c:extLst>
        </c:ser>
        <c:ser>
          <c:idx val="2"/>
          <c:order val="2"/>
          <c:tx>
            <c:strRef>
              <c:f>Lapa1!$D$1</c:f>
              <c:strCache>
                <c:ptCount val="1"/>
                <c:pt idx="0">
                  <c:v>Valsts robežsardze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Lapa1!$A$2:$A$5</c:f>
              <c:strCache>
                <c:ptCount val="4"/>
                <c:pt idx="0">
                  <c:v>08.01.-09.01.</c:v>
                </c:pt>
                <c:pt idx="1">
                  <c:v>09.01.-10.01.</c:v>
                </c:pt>
                <c:pt idx="2">
                  <c:v>15.01.-16.01.</c:v>
                </c:pt>
                <c:pt idx="3">
                  <c:v>16.01.-17.01.</c:v>
                </c:pt>
              </c:strCache>
            </c:strRef>
          </c:cat>
          <c:val>
            <c:numRef>
              <c:f>Lapa1!$D$2:$D$5</c:f>
              <c:numCache>
                <c:formatCode>General</c:formatCode>
                <c:ptCount val="4"/>
                <c:pt idx="0">
                  <c:v>32</c:v>
                </c:pt>
                <c:pt idx="1">
                  <c:v>33</c:v>
                </c:pt>
                <c:pt idx="2">
                  <c:v>26</c:v>
                </c:pt>
                <c:pt idx="3">
                  <c:v>24</c:v>
                </c:pt>
              </c:numCache>
            </c:numRef>
          </c:val>
          <c:extLst>
            <c:ext xmlns:c16="http://schemas.microsoft.com/office/drawing/2014/chart" uri="{C3380CC4-5D6E-409C-BE32-E72D297353CC}">
              <c16:uniqueId val="{00000002-3FA5-4CDB-9E25-E9E199849571}"/>
            </c:ext>
          </c:extLst>
        </c:ser>
        <c:ser>
          <c:idx val="3"/>
          <c:order val="3"/>
          <c:tx>
            <c:strRef>
              <c:f>Lapa1!$E$1</c:f>
              <c:strCache>
                <c:ptCount val="1"/>
                <c:pt idx="0">
                  <c:v>Zemessardze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Lapa1!$A$2:$A$5</c:f>
              <c:strCache>
                <c:ptCount val="4"/>
                <c:pt idx="0">
                  <c:v>08.01.-09.01.</c:v>
                </c:pt>
                <c:pt idx="1">
                  <c:v>09.01.-10.01.</c:v>
                </c:pt>
                <c:pt idx="2">
                  <c:v>15.01.-16.01.</c:v>
                </c:pt>
                <c:pt idx="3">
                  <c:v>16.01.-17.01.</c:v>
                </c:pt>
              </c:strCache>
            </c:strRef>
          </c:cat>
          <c:val>
            <c:numRef>
              <c:f>Lapa1!$E$2:$E$5</c:f>
              <c:numCache>
                <c:formatCode>General</c:formatCode>
                <c:ptCount val="4"/>
                <c:pt idx="0">
                  <c:v>250</c:v>
                </c:pt>
                <c:pt idx="1">
                  <c:v>238</c:v>
                </c:pt>
                <c:pt idx="2">
                  <c:v>207</c:v>
                </c:pt>
                <c:pt idx="3">
                  <c:v>192</c:v>
                </c:pt>
              </c:numCache>
            </c:numRef>
          </c:val>
          <c:extLst>
            <c:ext xmlns:c16="http://schemas.microsoft.com/office/drawing/2014/chart" uri="{C3380CC4-5D6E-409C-BE32-E72D297353CC}">
              <c16:uniqueId val="{00000003-3FA5-4CDB-9E25-E9E199849571}"/>
            </c:ext>
          </c:extLst>
        </c:ser>
        <c:dLbls>
          <c:showLegendKey val="0"/>
          <c:showVal val="0"/>
          <c:showCatName val="0"/>
          <c:showSerName val="0"/>
          <c:showPercent val="0"/>
          <c:showBubbleSize val="0"/>
        </c:dLbls>
        <c:gapWidth val="219"/>
        <c:overlap val="-27"/>
        <c:axId val="223912672"/>
        <c:axId val="223910320"/>
      </c:barChart>
      <c:catAx>
        <c:axId val="22391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0320"/>
        <c:crosses val="autoZero"/>
        <c:auto val="1"/>
        <c:lblAlgn val="ctr"/>
        <c:lblOffset val="100"/>
        <c:noMultiLvlLbl val="0"/>
      </c:catAx>
      <c:valAx>
        <c:axId val="22391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2672"/>
        <c:crosses val="autoZero"/>
        <c:crossBetween val="between"/>
      </c:valAx>
      <c:spPr>
        <a:noFill/>
        <a:ln>
          <a:noFill/>
        </a:ln>
        <a:effectLst/>
      </c:spPr>
    </c:plotArea>
    <c:legend>
      <c:legendPos val="b"/>
      <c:layout>
        <c:manualLayout>
          <c:xMode val="edge"/>
          <c:yMode val="edge"/>
          <c:x val="0.19515675398779531"/>
          <c:y val="2.5847144786400225E-2"/>
          <c:w val="0.70313149675954589"/>
          <c:h val="6.56585536851066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8946562169324731"/>
          <c:h val="0.76202524693393547"/>
        </c:manualLayout>
      </c:layout>
      <c:barChart>
        <c:barDir val="col"/>
        <c:grouping val="clustered"/>
        <c:varyColors val="0"/>
        <c:ser>
          <c:idx val="0"/>
          <c:order val="0"/>
          <c:tx>
            <c:strRef>
              <c:f>Lapa1!$B$1</c:f>
              <c:strCache>
                <c:ptCount val="1"/>
                <c:pt idx="0">
                  <c:v>Valsts policija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22.01.-23.01.</c:v>
                </c:pt>
                <c:pt idx="1">
                  <c:v>23.01.-24.01.</c:v>
                </c:pt>
              </c:strCache>
            </c:strRef>
          </c:cat>
          <c:val>
            <c:numRef>
              <c:f>Lapa1!$B$2:$B$3</c:f>
              <c:numCache>
                <c:formatCode>General</c:formatCode>
                <c:ptCount val="2"/>
                <c:pt idx="0">
                  <c:v>998</c:v>
                </c:pt>
                <c:pt idx="1">
                  <c:v>964</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Pašvaldību policija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22.01.-23.01.</c:v>
                </c:pt>
                <c:pt idx="1">
                  <c:v>23.01.-24.01.</c:v>
                </c:pt>
              </c:strCache>
            </c:strRef>
          </c:cat>
          <c:val>
            <c:numRef>
              <c:f>Lapa1!$C$2:$C$3</c:f>
              <c:numCache>
                <c:formatCode>General</c:formatCode>
                <c:ptCount val="2"/>
                <c:pt idx="0">
                  <c:v>190</c:v>
                </c:pt>
                <c:pt idx="1">
                  <c:v>189</c:v>
                </c:pt>
              </c:numCache>
            </c:numRef>
          </c:val>
          <c:extLst>
            <c:ext xmlns:c16="http://schemas.microsoft.com/office/drawing/2014/chart" uri="{C3380CC4-5D6E-409C-BE32-E72D297353CC}">
              <c16:uniqueId val="{00000001-3FA5-4CDB-9E25-E9E199849571}"/>
            </c:ext>
          </c:extLst>
        </c:ser>
        <c:ser>
          <c:idx val="2"/>
          <c:order val="2"/>
          <c:tx>
            <c:strRef>
              <c:f>Lapa1!$D$1</c:f>
              <c:strCache>
                <c:ptCount val="1"/>
                <c:pt idx="0">
                  <c:v>Valsts robežsardze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22.01.-23.01.</c:v>
                </c:pt>
                <c:pt idx="1">
                  <c:v>23.01.-24.01.</c:v>
                </c:pt>
              </c:strCache>
            </c:strRef>
          </c:cat>
          <c:val>
            <c:numRef>
              <c:f>Lapa1!$D$2:$D$3</c:f>
              <c:numCache>
                <c:formatCode>General</c:formatCode>
                <c:ptCount val="2"/>
                <c:pt idx="0">
                  <c:v>28</c:v>
                </c:pt>
                <c:pt idx="1">
                  <c:v>31</c:v>
                </c:pt>
              </c:numCache>
            </c:numRef>
          </c:val>
          <c:extLst>
            <c:ext xmlns:c16="http://schemas.microsoft.com/office/drawing/2014/chart" uri="{C3380CC4-5D6E-409C-BE32-E72D297353CC}">
              <c16:uniqueId val="{00000002-3FA5-4CDB-9E25-E9E199849571}"/>
            </c:ext>
          </c:extLst>
        </c:ser>
        <c:ser>
          <c:idx val="3"/>
          <c:order val="3"/>
          <c:tx>
            <c:strRef>
              <c:f>Lapa1!$E$1</c:f>
              <c:strCache>
                <c:ptCount val="1"/>
                <c:pt idx="0">
                  <c:v>Zemessardze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22.01.-23.01.</c:v>
                </c:pt>
                <c:pt idx="1">
                  <c:v>23.01.-24.01.</c:v>
                </c:pt>
              </c:strCache>
            </c:strRef>
          </c:cat>
          <c:val>
            <c:numRef>
              <c:f>Lapa1!$E$2:$E$3</c:f>
              <c:numCache>
                <c:formatCode>General</c:formatCode>
                <c:ptCount val="2"/>
                <c:pt idx="0">
                  <c:v>167</c:v>
                </c:pt>
                <c:pt idx="1">
                  <c:v>178</c:v>
                </c:pt>
              </c:numCache>
            </c:numRef>
          </c:val>
          <c:extLst>
            <c:ext xmlns:c16="http://schemas.microsoft.com/office/drawing/2014/chart" uri="{C3380CC4-5D6E-409C-BE32-E72D297353CC}">
              <c16:uniqueId val="{00000003-3FA5-4CDB-9E25-E9E199849571}"/>
            </c:ext>
          </c:extLst>
        </c:ser>
        <c:dLbls>
          <c:showLegendKey val="0"/>
          <c:showVal val="0"/>
          <c:showCatName val="0"/>
          <c:showSerName val="0"/>
          <c:showPercent val="0"/>
          <c:showBubbleSize val="0"/>
        </c:dLbls>
        <c:gapWidth val="219"/>
        <c:overlap val="-27"/>
        <c:axId val="223912672"/>
        <c:axId val="223910320"/>
      </c:barChart>
      <c:catAx>
        <c:axId val="22391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0320"/>
        <c:crosses val="autoZero"/>
        <c:auto val="1"/>
        <c:lblAlgn val="ctr"/>
        <c:lblOffset val="100"/>
        <c:noMultiLvlLbl val="0"/>
      </c:catAx>
      <c:valAx>
        <c:axId val="22391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2672"/>
        <c:crosses val="autoZero"/>
        <c:crossBetween val="between"/>
      </c:valAx>
      <c:spPr>
        <a:noFill/>
        <a:ln>
          <a:noFill/>
        </a:ln>
        <a:effectLst/>
      </c:spPr>
    </c:plotArea>
    <c:legend>
      <c:legendPos val="b"/>
      <c:layout>
        <c:manualLayout>
          <c:xMode val="edge"/>
          <c:yMode val="edge"/>
          <c:x val="0.19515675398779531"/>
          <c:y val="2.5847144786400225E-2"/>
          <c:w val="0.80484327318230009"/>
          <c:h val="7.88955070388033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8946562169324731"/>
          <c:h val="0.76202524693393547"/>
        </c:manualLayout>
      </c:layout>
      <c:barChart>
        <c:barDir val="col"/>
        <c:grouping val="clustered"/>
        <c:varyColors val="0"/>
        <c:ser>
          <c:idx val="0"/>
          <c:order val="0"/>
          <c:tx>
            <c:strRef>
              <c:f>Lapa1!$B$1</c:f>
              <c:strCache>
                <c:ptCount val="1"/>
                <c:pt idx="0">
                  <c:v>Valsts policija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29.01.-30.01.</c:v>
                </c:pt>
                <c:pt idx="1">
                  <c:v>30.01.-31.01.</c:v>
                </c:pt>
              </c:strCache>
            </c:strRef>
          </c:cat>
          <c:val>
            <c:numRef>
              <c:f>Lapa1!$B$2:$B$3</c:f>
              <c:numCache>
                <c:formatCode>General</c:formatCode>
                <c:ptCount val="2"/>
                <c:pt idx="0">
                  <c:v>805</c:v>
                </c:pt>
                <c:pt idx="1">
                  <c:v>859</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Pašvaldību policija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29.01.-30.01.</c:v>
                </c:pt>
                <c:pt idx="1">
                  <c:v>30.01.-31.01.</c:v>
                </c:pt>
              </c:strCache>
            </c:strRef>
          </c:cat>
          <c:val>
            <c:numRef>
              <c:f>Lapa1!$C$2:$C$3</c:f>
              <c:numCache>
                <c:formatCode>General</c:formatCode>
                <c:ptCount val="2"/>
                <c:pt idx="0">
                  <c:v>168</c:v>
                </c:pt>
                <c:pt idx="1">
                  <c:v>183</c:v>
                </c:pt>
              </c:numCache>
            </c:numRef>
          </c:val>
          <c:extLst>
            <c:ext xmlns:c16="http://schemas.microsoft.com/office/drawing/2014/chart" uri="{C3380CC4-5D6E-409C-BE32-E72D297353CC}">
              <c16:uniqueId val="{00000001-3FA5-4CDB-9E25-E9E199849571}"/>
            </c:ext>
          </c:extLst>
        </c:ser>
        <c:ser>
          <c:idx val="2"/>
          <c:order val="2"/>
          <c:tx>
            <c:strRef>
              <c:f>Lapa1!$D$1</c:f>
              <c:strCache>
                <c:ptCount val="1"/>
                <c:pt idx="0">
                  <c:v>Valsts robežsardze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29.01.-30.01.</c:v>
                </c:pt>
                <c:pt idx="1">
                  <c:v>30.01.-31.01.</c:v>
                </c:pt>
              </c:strCache>
            </c:strRef>
          </c:cat>
          <c:val>
            <c:numRef>
              <c:f>Lapa1!$D$2:$D$3</c:f>
              <c:numCache>
                <c:formatCode>General</c:formatCode>
                <c:ptCount val="2"/>
                <c:pt idx="0">
                  <c:v>26</c:v>
                </c:pt>
                <c:pt idx="1">
                  <c:v>26</c:v>
                </c:pt>
              </c:numCache>
            </c:numRef>
          </c:val>
          <c:extLst>
            <c:ext xmlns:c16="http://schemas.microsoft.com/office/drawing/2014/chart" uri="{C3380CC4-5D6E-409C-BE32-E72D297353CC}">
              <c16:uniqueId val="{00000002-3FA5-4CDB-9E25-E9E199849571}"/>
            </c:ext>
          </c:extLst>
        </c:ser>
        <c:ser>
          <c:idx val="3"/>
          <c:order val="3"/>
          <c:tx>
            <c:strRef>
              <c:f>Lapa1!$E$1</c:f>
              <c:strCache>
                <c:ptCount val="1"/>
                <c:pt idx="0">
                  <c:v>Zemessardze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29.01.-30.01.</c:v>
                </c:pt>
                <c:pt idx="1">
                  <c:v>30.01.-31.01.</c:v>
                </c:pt>
              </c:strCache>
            </c:strRef>
          </c:cat>
          <c:val>
            <c:numRef>
              <c:f>Lapa1!$E$2:$E$3</c:f>
              <c:numCache>
                <c:formatCode>General</c:formatCode>
                <c:ptCount val="2"/>
                <c:pt idx="0">
                  <c:v>146</c:v>
                </c:pt>
                <c:pt idx="1">
                  <c:v>146</c:v>
                </c:pt>
              </c:numCache>
            </c:numRef>
          </c:val>
          <c:extLst>
            <c:ext xmlns:c16="http://schemas.microsoft.com/office/drawing/2014/chart" uri="{C3380CC4-5D6E-409C-BE32-E72D297353CC}">
              <c16:uniqueId val="{00000003-3FA5-4CDB-9E25-E9E199849571}"/>
            </c:ext>
          </c:extLst>
        </c:ser>
        <c:dLbls>
          <c:showLegendKey val="0"/>
          <c:showVal val="0"/>
          <c:showCatName val="0"/>
          <c:showSerName val="0"/>
          <c:showPercent val="0"/>
          <c:showBubbleSize val="0"/>
        </c:dLbls>
        <c:gapWidth val="219"/>
        <c:overlap val="-27"/>
        <c:axId val="223912672"/>
        <c:axId val="223910320"/>
      </c:barChart>
      <c:catAx>
        <c:axId val="22391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0320"/>
        <c:crosses val="autoZero"/>
        <c:auto val="1"/>
        <c:lblAlgn val="ctr"/>
        <c:lblOffset val="100"/>
        <c:noMultiLvlLbl val="0"/>
      </c:catAx>
      <c:valAx>
        <c:axId val="22391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2672"/>
        <c:crosses val="autoZero"/>
        <c:crossBetween val="between"/>
      </c:valAx>
      <c:spPr>
        <a:noFill/>
        <a:ln>
          <a:noFill/>
        </a:ln>
        <a:effectLst/>
      </c:spPr>
    </c:plotArea>
    <c:legend>
      <c:legendPos val="b"/>
      <c:layout>
        <c:manualLayout>
          <c:xMode val="edge"/>
          <c:yMode val="edge"/>
          <c:x val="0.19515675398779531"/>
          <c:y val="2.5847144786400225E-2"/>
          <c:w val="0.80484327318230009"/>
          <c:h val="7.88955070388033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8946562169324731"/>
          <c:h val="0.76202524693393547"/>
        </c:manualLayout>
      </c:layout>
      <c:barChart>
        <c:barDir val="col"/>
        <c:grouping val="clustered"/>
        <c:varyColors val="0"/>
        <c:ser>
          <c:idx val="0"/>
          <c:order val="0"/>
          <c:tx>
            <c:strRef>
              <c:f>Lapa1!$B$1</c:f>
              <c:strCache>
                <c:ptCount val="1"/>
                <c:pt idx="0">
                  <c:v>Valsts policija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05.02.-06.02.</c:v>
                </c:pt>
                <c:pt idx="1">
                  <c:v>06.02.-07.02.</c:v>
                </c:pt>
              </c:strCache>
            </c:strRef>
          </c:cat>
          <c:val>
            <c:numRef>
              <c:f>Lapa1!$B$2:$B$3</c:f>
              <c:numCache>
                <c:formatCode>General</c:formatCode>
                <c:ptCount val="2"/>
                <c:pt idx="0">
                  <c:v>620</c:v>
                </c:pt>
                <c:pt idx="1">
                  <c:v>615</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Pašvaldību policija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05.02.-06.02.</c:v>
                </c:pt>
                <c:pt idx="1">
                  <c:v>06.02.-07.02.</c:v>
                </c:pt>
              </c:strCache>
            </c:strRef>
          </c:cat>
          <c:val>
            <c:numRef>
              <c:f>Lapa1!$C$2:$C$3</c:f>
              <c:numCache>
                <c:formatCode>General</c:formatCode>
                <c:ptCount val="2"/>
                <c:pt idx="0">
                  <c:v>161</c:v>
                </c:pt>
                <c:pt idx="1">
                  <c:v>149</c:v>
                </c:pt>
              </c:numCache>
            </c:numRef>
          </c:val>
          <c:extLst>
            <c:ext xmlns:c16="http://schemas.microsoft.com/office/drawing/2014/chart" uri="{C3380CC4-5D6E-409C-BE32-E72D297353CC}">
              <c16:uniqueId val="{00000001-3FA5-4CDB-9E25-E9E199849571}"/>
            </c:ext>
          </c:extLst>
        </c:ser>
        <c:ser>
          <c:idx val="2"/>
          <c:order val="2"/>
          <c:tx>
            <c:strRef>
              <c:f>Lapa1!$D$1</c:f>
              <c:strCache>
                <c:ptCount val="1"/>
                <c:pt idx="0">
                  <c:v>Valsts robežsardze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05.02.-06.02.</c:v>
                </c:pt>
                <c:pt idx="1">
                  <c:v>06.02.-07.02.</c:v>
                </c:pt>
              </c:strCache>
            </c:strRef>
          </c:cat>
          <c:val>
            <c:numRef>
              <c:f>Lapa1!$D$2:$D$3</c:f>
              <c:numCache>
                <c:formatCode>General</c:formatCode>
                <c:ptCount val="2"/>
                <c:pt idx="0">
                  <c:v>26</c:v>
                </c:pt>
                <c:pt idx="1">
                  <c:v>26</c:v>
                </c:pt>
              </c:numCache>
            </c:numRef>
          </c:val>
          <c:extLst>
            <c:ext xmlns:c16="http://schemas.microsoft.com/office/drawing/2014/chart" uri="{C3380CC4-5D6E-409C-BE32-E72D297353CC}">
              <c16:uniqueId val="{00000002-3FA5-4CDB-9E25-E9E199849571}"/>
            </c:ext>
          </c:extLst>
        </c:ser>
        <c:ser>
          <c:idx val="3"/>
          <c:order val="3"/>
          <c:tx>
            <c:strRef>
              <c:f>Lapa1!$E$1</c:f>
              <c:strCache>
                <c:ptCount val="1"/>
                <c:pt idx="0">
                  <c:v>Zemessardze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Lapa1!$A$2:$A$3</c:f>
              <c:strCache>
                <c:ptCount val="2"/>
                <c:pt idx="0">
                  <c:v>05.02.-06.02.</c:v>
                </c:pt>
                <c:pt idx="1">
                  <c:v>06.02.-07.02.</c:v>
                </c:pt>
              </c:strCache>
            </c:strRef>
          </c:cat>
          <c:val>
            <c:numRef>
              <c:f>Lapa1!$E$2:$E$3</c:f>
              <c:numCache>
                <c:formatCode>General</c:formatCode>
                <c:ptCount val="2"/>
                <c:pt idx="0">
                  <c:v>116</c:v>
                </c:pt>
                <c:pt idx="1">
                  <c:v>104</c:v>
                </c:pt>
              </c:numCache>
            </c:numRef>
          </c:val>
          <c:extLst>
            <c:ext xmlns:c16="http://schemas.microsoft.com/office/drawing/2014/chart" uri="{C3380CC4-5D6E-409C-BE32-E72D297353CC}">
              <c16:uniqueId val="{00000003-3FA5-4CDB-9E25-E9E199849571}"/>
            </c:ext>
          </c:extLst>
        </c:ser>
        <c:dLbls>
          <c:showLegendKey val="0"/>
          <c:showVal val="0"/>
          <c:showCatName val="0"/>
          <c:showSerName val="0"/>
          <c:showPercent val="0"/>
          <c:showBubbleSize val="0"/>
        </c:dLbls>
        <c:gapWidth val="219"/>
        <c:overlap val="-27"/>
        <c:axId val="223912672"/>
        <c:axId val="223910320"/>
      </c:barChart>
      <c:catAx>
        <c:axId val="22391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0320"/>
        <c:crosses val="autoZero"/>
        <c:auto val="1"/>
        <c:lblAlgn val="ctr"/>
        <c:lblOffset val="100"/>
        <c:noMultiLvlLbl val="0"/>
      </c:catAx>
      <c:valAx>
        <c:axId val="22391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2672"/>
        <c:crosses val="autoZero"/>
        <c:crossBetween val="between"/>
      </c:valAx>
      <c:spPr>
        <a:noFill/>
        <a:ln>
          <a:noFill/>
        </a:ln>
        <a:effectLst/>
      </c:spPr>
    </c:plotArea>
    <c:legend>
      <c:legendPos val="b"/>
      <c:layout>
        <c:manualLayout>
          <c:xMode val="edge"/>
          <c:yMode val="edge"/>
          <c:x val="0.19515675398779531"/>
          <c:y val="2.5847144786400225E-2"/>
          <c:w val="0.80484327318230009"/>
          <c:h val="7.88955070388033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799864942852E-2"/>
          <c:y val="0.11737136696002055"/>
          <c:w val="0.92673243101607705"/>
          <c:h val="0.76202524693393547"/>
        </c:manualLayout>
      </c:layout>
      <c:barChart>
        <c:barDir val="col"/>
        <c:grouping val="clustered"/>
        <c:varyColors val="0"/>
        <c:ser>
          <c:idx val="0"/>
          <c:order val="0"/>
          <c:tx>
            <c:v>Citas publiskas vietas</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Lapa1!$B$2:$B$4</c:f>
              <c:numCache>
                <c:formatCode>General</c:formatCode>
                <c:ptCount val="3"/>
                <c:pt idx="0">
                  <c:v>456</c:v>
                </c:pt>
                <c:pt idx="1">
                  <c:v>399</c:v>
                </c:pt>
                <c:pt idx="2">
                  <c:v>205</c:v>
                </c:pt>
              </c:numCache>
            </c:numRef>
          </c:val>
          <c:extLst>
            <c:ext xmlns:c16="http://schemas.microsoft.com/office/drawing/2014/chart" uri="{C3380CC4-5D6E-409C-BE32-E72D297353CC}">
              <c16:uniqueId val="{00000000-3FA5-4CDB-9E25-E9E199849571}"/>
            </c:ext>
          </c:extLst>
        </c:ser>
        <c:ser>
          <c:idx val="1"/>
          <c:order val="1"/>
          <c:tx>
            <c:v>Tirdzniecības vietas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Lapa1!$C$2:$C$4</c:f>
              <c:numCache>
                <c:formatCode>General</c:formatCode>
                <c:ptCount val="3"/>
                <c:pt idx="0">
                  <c:v>1713</c:v>
                </c:pt>
                <c:pt idx="1">
                  <c:v>1309</c:v>
                </c:pt>
                <c:pt idx="2">
                  <c:v>630</c:v>
                </c:pt>
              </c:numCache>
            </c:numRef>
          </c:val>
          <c:extLst>
            <c:ext xmlns:c16="http://schemas.microsoft.com/office/drawing/2014/chart" uri="{C3380CC4-5D6E-409C-BE32-E72D297353CC}">
              <c16:uniqueId val="{00000001-3FA5-4CDB-9E25-E9E199849571}"/>
            </c:ext>
          </c:extLst>
        </c:ser>
        <c:dLbls>
          <c:showLegendKey val="0"/>
          <c:showVal val="0"/>
          <c:showCatName val="0"/>
          <c:showSerName val="0"/>
          <c:showPercent val="0"/>
          <c:showBubbleSize val="0"/>
        </c:dLbls>
        <c:gapWidth val="219"/>
        <c:overlap val="-27"/>
        <c:axId val="223911888"/>
        <c:axId val="223911496"/>
      </c:barChart>
      <c:catAx>
        <c:axId val="22391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1496"/>
        <c:crosses val="autoZero"/>
        <c:auto val="1"/>
        <c:lblAlgn val="ctr"/>
        <c:lblOffset val="100"/>
        <c:noMultiLvlLbl val="0"/>
      </c:catAx>
      <c:valAx>
        <c:axId val="223911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1888"/>
        <c:crosses val="autoZero"/>
        <c:crossBetween val="between"/>
      </c:valAx>
      <c:spPr>
        <a:noFill/>
        <a:ln>
          <a:noFill/>
        </a:ln>
        <a:effectLst/>
      </c:spPr>
    </c:plotArea>
    <c:legend>
      <c:legendPos val="b"/>
      <c:layout>
        <c:manualLayout>
          <c:xMode val="edge"/>
          <c:yMode val="edge"/>
          <c:x val="0.17536251862468324"/>
          <c:y val="2.7280063266861693E-3"/>
          <c:w val="0.78881076468130451"/>
          <c:h val="8.367359729373451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799864942852E-2"/>
          <c:y val="0.11737136696002055"/>
          <c:w val="0.92673243101607705"/>
          <c:h val="0.76202524693393547"/>
        </c:manualLayout>
      </c:layout>
      <c:barChart>
        <c:barDir val="col"/>
        <c:grouping val="clustered"/>
        <c:varyColors val="0"/>
        <c:ser>
          <c:idx val="0"/>
          <c:order val="0"/>
          <c:tx>
            <c:strRef>
              <c:f>Lapa1!$B$1</c:f>
              <c:strCache>
                <c:ptCount val="1"/>
                <c:pt idx="0">
                  <c:v>Uzsākti administratīvā pārkāpuma procesi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Lapa1!$B$2:$B$4</c:f>
              <c:numCache>
                <c:formatCode>General</c:formatCode>
                <c:ptCount val="3"/>
                <c:pt idx="0">
                  <c:v>36</c:v>
                </c:pt>
                <c:pt idx="1">
                  <c:v>36</c:v>
                </c:pt>
                <c:pt idx="2">
                  <c:v>14</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Doti preventīvi norādījumi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Lapa1!$C$2:$C$4</c:f>
              <c:numCache>
                <c:formatCode>General</c:formatCode>
                <c:ptCount val="3"/>
                <c:pt idx="0">
                  <c:v>315</c:v>
                </c:pt>
                <c:pt idx="1">
                  <c:v>345</c:v>
                </c:pt>
                <c:pt idx="2">
                  <c:v>103</c:v>
                </c:pt>
              </c:numCache>
            </c:numRef>
          </c:val>
          <c:extLst>
            <c:ext xmlns:c16="http://schemas.microsoft.com/office/drawing/2014/chart" uri="{C3380CC4-5D6E-409C-BE32-E72D297353CC}">
              <c16:uniqueId val="{00000001-3FA5-4CDB-9E25-E9E199849571}"/>
            </c:ext>
          </c:extLst>
        </c:ser>
        <c:dLbls>
          <c:showLegendKey val="0"/>
          <c:showVal val="0"/>
          <c:showCatName val="0"/>
          <c:showSerName val="0"/>
          <c:showPercent val="0"/>
          <c:showBubbleSize val="0"/>
        </c:dLbls>
        <c:gapWidth val="219"/>
        <c:overlap val="-27"/>
        <c:axId val="223911888"/>
        <c:axId val="223911496"/>
      </c:barChart>
      <c:catAx>
        <c:axId val="22391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1496"/>
        <c:crosses val="autoZero"/>
        <c:auto val="1"/>
        <c:lblAlgn val="ctr"/>
        <c:lblOffset val="100"/>
        <c:noMultiLvlLbl val="0"/>
      </c:catAx>
      <c:valAx>
        <c:axId val="223911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1888"/>
        <c:crosses val="autoZero"/>
        <c:crossBetween val="between"/>
      </c:valAx>
      <c:spPr>
        <a:noFill/>
        <a:ln>
          <a:noFill/>
        </a:ln>
        <a:effectLst/>
      </c:spPr>
    </c:plotArea>
    <c:legend>
      <c:legendPos val="b"/>
      <c:layout>
        <c:manualLayout>
          <c:xMode val="edge"/>
          <c:yMode val="edge"/>
          <c:x val="0.19630697940480635"/>
          <c:y val="2.2544410720726788E-2"/>
          <c:w val="0.80369304950442988"/>
          <c:h val="8.367359729373451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799864942852E-2"/>
          <c:y val="0.11737136696002055"/>
          <c:w val="0.92673243101607705"/>
          <c:h val="0.76202524693393547"/>
        </c:manualLayout>
      </c:layout>
      <c:barChart>
        <c:barDir val="col"/>
        <c:grouping val="clustered"/>
        <c:varyColors val="0"/>
        <c:ser>
          <c:idx val="0"/>
          <c:order val="0"/>
          <c:tx>
            <c:strRef>
              <c:f>Lapa1!$B$1</c:f>
              <c:strCache>
                <c:ptCount val="1"/>
                <c:pt idx="0">
                  <c:v>Uzsākti administratīvā pārkāpuma procesi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Lapa1!$B$2:$B$4</c:f>
              <c:numCache>
                <c:formatCode>General</c:formatCode>
                <c:ptCount val="3"/>
                <c:pt idx="0">
                  <c:v>5</c:v>
                </c:pt>
                <c:pt idx="1">
                  <c:v>20</c:v>
                </c:pt>
                <c:pt idx="2">
                  <c:v>8</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Doti preventīvi norādījumi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Lapa1!$A$2:$A$4</c:f>
              <c:strCache>
                <c:ptCount val="3"/>
                <c:pt idx="0">
                  <c:v>06.02.</c:v>
                </c:pt>
                <c:pt idx="1">
                  <c:v>07.02.</c:v>
                </c:pt>
                <c:pt idx="2">
                  <c:v>08.02.</c:v>
                </c:pt>
              </c:strCache>
            </c:strRef>
          </c:cat>
          <c:val>
            <c:numRef>
              <c:f>Lapa1!$C$2:$C$4</c:f>
              <c:numCache>
                <c:formatCode>General</c:formatCode>
                <c:ptCount val="3"/>
                <c:pt idx="0">
                  <c:v>216</c:v>
                </c:pt>
                <c:pt idx="1">
                  <c:v>202</c:v>
                </c:pt>
                <c:pt idx="2">
                  <c:v>59</c:v>
                </c:pt>
              </c:numCache>
            </c:numRef>
          </c:val>
          <c:extLst>
            <c:ext xmlns:c16="http://schemas.microsoft.com/office/drawing/2014/chart" uri="{C3380CC4-5D6E-409C-BE32-E72D297353CC}">
              <c16:uniqueId val="{00000001-3FA5-4CDB-9E25-E9E199849571}"/>
            </c:ext>
          </c:extLst>
        </c:ser>
        <c:dLbls>
          <c:showLegendKey val="0"/>
          <c:showVal val="0"/>
          <c:showCatName val="0"/>
          <c:showSerName val="0"/>
          <c:showPercent val="0"/>
          <c:showBubbleSize val="0"/>
        </c:dLbls>
        <c:gapWidth val="219"/>
        <c:overlap val="-27"/>
        <c:axId val="223911888"/>
        <c:axId val="223911496"/>
      </c:barChart>
      <c:catAx>
        <c:axId val="22391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223911496"/>
        <c:crosses val="autoZero"/>
        <c:auto val="1"/>
        <c:lblAlgn val="ctr"/>
        <c:lblOffset val="100"/>
        <c:noMultiLvlLbl val="0"/>
      </c:catAx>
      <c:valAx>
        <c:axId val="223911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3911888"/>
        <c:crosses val="autoZero"/>
        <c:crossBetween val="between"/>
      </c:valAx>
      <c:spPr>
        <a:noFill/>
        <a:ln>
          <a:noFill/>
        </a:ln>
        <a:effectLst/>
      </c:spPr>
    </c:plotArea>
    <c:legend>
      <c:legendPos val="b"/>
      <c:layout>
        <c:manualLayout>
          <c:xMode val="edge"/>
          <c:yMode val="edge"/>
          <c:x val="0.19630697940480635"/>
          <c:y val="2.2544410720726788E-2"/>
          <c:w val="0.80369304950442988"/>
          <c:h val="8.367359729373451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Lapa1!$B$2</c:f>
              <c:numCache>
                <c:formatCode>General</c:formatCode>
                <c:ptCount val="1"/>
                <c:pt idx="0">
                  <c:v>489</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Lapa1!$C$2</c:f>
              <c:numCache>
                <c:formatCode>General</c:formatCode>
                <c:ptCount val="1"/>
                <c:pt idx="0">
                  <c:v>258</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Lapa1!$D$2</c:f>
              <c:numCache>
                <c:formatCode>General</c:formatCode>
                <c:ptCount val="1"/>
                <c:pt idx="0">
                  <c:v>107</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Lapa1!$E$2</c:f>
              <c:numCache>
                <c:formatCode>General</c:formatCode>
                <c:ptCount val="1"/>
                <c:pt idx="0">
                  <c:v>157</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Lapa1!$F$2</c:f>
              <c:numCache>
                <c:formatCode>General</c:formatCode>
                <c:ptCount val="1"/>
                <c:pt idx="0">
                  <c:v>133</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08.01.-10.01.</c:v>
                </c:pt>
              </c:strCache>
            </c:strRef>
          </c:cat>
          <c:val>
            <c:numRef>
              <c:f>Lapa1!$G$2</c:f>
              <c:numCache>
                <c:formatCode>General</c:formatCode>
                <c:ptCount val="1"/>
                <c:pt idx="0">
                  <c:v>1144</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6272"/>
        <c:axId val="220736664"/>
      </c:barChart>
      <c:catAx>
        <c:axId val="220736272"/>
        <c:scaling>
          <c:orientation val="minMax"/>
        </c:scaling>
        <c:delete val="1"/>
        <c:axPos val="b"/>
        <c:numFmt formatCode="General" sourceLinked="1"/>
        <c:majorTickMark val="none"/>
        <c:minorTickMark val="none"/>
        <c:tickLblPos val="nextTo"/>
        <c:crossAx val="220736664"/>
        <c:crosses val="autoZero"/>
        <c:auto val="1"/>
        <c:lblAlgn val="ctr"/>
        <c:lblOffset val="100"/>
        <c:noMultiLvlLbl val="0"/>
      </c:catAx>
      <c:valAx>
        <c:axId val="220736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6272"/>
        <c:crosses val="autoZero"/>
        <c:crossBetween val="between"/>
      </c:valAx>
      <c:spPr>
        <a:noFill/>
        <a:ln w="25400">
          <a:noFill/>
        </a:ln>
        <a:effectLst/>
      </c:spPr>
    </c:plotArea>
    <c:legend>
      <c:legendPos val="b"/>
      <c:layout>
        <c:manualLayout>
          <c:xMode val="edge"/>
          <c:yMode val="edge"/>
          <c:x val="0.16362182976042353"/>
          <c:y val="3.0393804173913831E-2"/>
          <c:w val="0.7886219150491105"/>
          <c:h val="8.12111785956864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Lapa1!$B$2</c:f>
              <c:numCache>
                <c:formatCode>General</c:formatCode>
                <c:ptCount val="1"/>
                <c:pt idx="0">
                  <c:v>508</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Lapa1!$C$2</c:f>
              <c:numCache>
                <c:formatCode>General</c:formatCode>
                <c:ptCount val="1"/>
                <c:pt idx="0">
                  <c:v>193</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Lapa1!$D$2</c:f>
              <c:numCache>
                <c:formatCode>General</c:formatCode>
                <c:ptCount val="1"/>
                <c:pt idx="0">
                  <c:v>66</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Lapa1!$E$2</c:f>
              <c:numCache>
                <c:formatCode>General</c:formatCode>
                <c:ptCount val="1"/>
                <c:pt idx="0">
                  <c:v>133</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Lapa1!$F$2</c:f>
              <c:numCache>
                <c:formatCode>General</c:formatCode>
                <c:ptCount val="1"/>
                <c:pt idx="0">
                  <c:v>81</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15.01.-17.01.</c:v>
                </c:pt>
              </c:strCache>
            </c:strRef>
          </c:cat>
          <c:val>
            <c:numRef>
              <c:f>Lapa1!$G$2</c:f>
              <c:numCache>
                <c:formatCode>General</c:formatCode>
                <c:ptCount val="1"/>
                <c:pt idx="0">
                  <c:v>981</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6272"/>
        <c:axId val="220736664"/>
      </c:barChart>
      <c:catAx>
        <c:axId val="220736272"/>
        <c:scaling>
          <c:orientation val="minMax"/>
        </c:scaling>
        <c:delete val="1"/>
        <c:axPos val="b"/>
        <c:numFmt formatCode="General" sourceLinked="1"/>
        <c:majorTickMark val="none"/>
        <c:minorTickMark val="none"/>
        <c:tickLblPos val="nextTo"/>
        <c:crossAx val="220736664"/>
        <c:crosses val="autoZero"/>
        <c:auto val="1"/>
        <c:lblAlgn val="ctr"/>
        <c:lblOffset val="100"/>
        <c:noMultiLvlLbl val="0"/>
      </c:catAx>
      <c:valAx>
        <c:axId val="220736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6272"/>
        <c:crosses val="autoZero"/>
        <c:crossBetween val="between"/>
      </c:valAx>
      <c:spPr>
        <a:noFill/>
        <a:ln w="25400">
          <a:noFill/>
        </a:ln>
        <a:effectLst/>
      </c:spPr>
    </c:plotArea>
    <c:legend>
      <c:legendPos val="b"/>
      <c:layout>
        <c:manualLayout>
          <c:xMode val="edge"/>
          <c:yMode val="edge"/>
          <c:x val="0.16362182976042353"/>
          <c:y val="3.0393804173913831E-2"/>
          <c:w val="0.7886219150491105"/>
          <c:h val="8.12111785956864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Lapa1!$B$2</c:f>
              <c:numCache>
                <c:formatCode>General</c:formatCode>
                <c:ptCount val="1"/>
                <c:pt idx="0">
                  <c:v>499</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Lapa1!$C$2</c:f>
              <c:numCache>
                <c:formatCode>General</c:formatCode>
                <c:ptCount val="1"/>
                <c:pt idx="0">
                  <c:v>187</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Lapa1!$D$2</c:f>
              <c:numCache>
                <c:formatCode>General</c:formatCode>
                <c:ptCount val="1"/>
                <c:pt idx="0">
                  <c:v>73</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Lapa1!$E$2</c:f>
              <c:numCache>
                <c:formatCode>General</c:formatCode>
                <c:ptCount val="1"/>
                <c:pt idx="0">
                  <c:v>120</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Lapa1!$F$2</c:f>
              <c:numCache>
                <c:formatCode>General</c:formatCode>
                <c:ptCount val="1"/>
                <c:pt idx="0">
                  <c:v>130</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22.01.-24.01.</c:v>
                </c:pt>
              </c:strCache>
            </c:strRef>
          </c:cat>
          <c:val>
            <c:numRef>
              <c:f>Lapa1!$G$2</c:f>
              <c:numCache>
                <c:formatCode>General</c:formatCode>
                <c:ptCount val="1"/>
                <c:pt idx="0">
                  <c:v>1009</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6272"/>
        <c:axId val="220736664"/>
      </c:barChart>
      <c:catAx>
        <c:axId val="220736272"/>
        <c:scaling>
          <c:orientation val="minMax"/>
        </c:scaling>
        <c:delete val="1"/>
        <c:axPos val="b"/>
        <c:numFmt formatCode="General" sourceLinked="1"/>
        <c:majorTickMark val="none"/>
        <c:minorTickMark val="none"/>
        <c:tickLblPos val="nextTo"/>
        <c:crossAx val="220736664"/>
        <c:crosses val="autoZero"/>
        <c:auto val="1"/>
        <c:lblAlgn val="ctr"/>
        <c:lblOffset val="100"/>
        <c:noMultiLvlLbl val="0"/>
      </c:catAx>
      <c:valAx>
        <c:axId val="220736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6272"/>
        <c:crosses val="autoZero"/>
        <c:crossBetween val="between"/>
      </c:valAx>
      <c:spPr>
        <a:noFill/>
        <a:ln w="25400">
          <a:noFill/>
        </a:ln>
        <a:effectLst/>
      </c:spPr>
    </c:plotArea>
    <c:legend>
      <c:legendPos val="b"/>
      <c:layout>
        <c:manualLayout>
          <c:xMode val="edge"/>
          <c:yMode val="edge"/>
          <c:x val="0.16362182976042353"/>
          <c:y val="3.0393804173913831E-2"/>
          <c:w val="0.7886219150491105"/>
          <c:h val="8.12111785956864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Lapa1!$B$2</c:f>
              <c:numCache>
                <c:formatCode>General</c:formatCode>
                <c:ptCount val="1"/>
                <c:pt idx="0">
                  <c:v>453</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Lapa1!$C$2</c:f>
              <c:numCache>
                <c:formatCode>General</c:formatCode>
                <c:ptCount val="1"/>
                <c:pt idx="0">
                  <c:v>135</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Lapa1!$D$2</c:f>
              <c:numCache>
                <c:formatCode>General</c:formatCode>
                <c:ptCount val="1"/>
                <c:pt idx="0">
                  <c:v>87</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Lapa1!$E$2</c:f>
              <c:numCache>
                <c:formatCode>General</c:formatCode>
                <c:ptCount val="1"/>
                <c:pt idx="0">
                  <c:v>101</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Lapa1!$F$2</c:f>
              <c:numCache>
                <c:formatCode>General</c:formatCode>
                <c:ptCount val="1"/>
                <c:pt idx="0">
                  <c:v>118</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29.01.-31.01.</c:v>
                </c:pt>
              </c:strCache>
            </c:strRef>
          </c:cat>
          <c:val>
            <c:numRef>
              <c:f>Lapa1!$G$2</c:f>
              <c:numCache>
                <c:formatCode>General</c:formatCode>
                <c:ptCount val="1"/>
                <c:pt idx="0">
                  <c:v>894</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6272"/>
        <c:axId val="220736664"/>
      </c:barChart>
      <c:catAx>
        <c:axId val="220736272"/>
        <c:scaling>
          <c:orientation val="minMax"/>
        </c:scaling>
        <c:delete val="1"/>
        <c:axPos val="b"/>
        <c:numFmt formatCode="General" sourceLinked="1"/>
        <c:majorTickMark val="none"/>
        <c:minorTickMark val="none"/>
        <c:tickLblPos val="nextTo"/>
        <c:crossAx val="220736664"/>
        <c:crosses val="autoZero"/>
        <c:auto val="1"/>
        <c:lblAlgn val="ctr"/>
        <c:lblOffset val="100"/>
        <c:noMultiLvlLbl val="0"/>
      </c:catAx>
      <c:valAx>
        <c:axId val="220736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6272"/>
        <c:crosses val="autoZero"/>
        <c:crossBetween val="between"/>
      </c:valAx>
      <c:spPr>
        <a:noFill/>
        <a:ln w="25400">
          <a:noFill/>
        </a:ln>
        <a:effectLst/>
      </c:spPr>
    </c:plotArea>
    <c:legend>
      <c:legendPos val="b"/>
      <c:layout>
        <c:manualLayout>
          <c:xMode val="edge"/>
          <c:yMode val="edge"/>
          <c:x val="0.16362182976042353"/>
          <c:y val="3.0393804173913831E-2"/>
          <c:w val="0.7886219150491105"/>
          <c:h val="8.12111785956864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Lapa1!$B$2</c:f>
              <c:numCache>
                <c:formatCode>General</c:formatCode>
                <c:ptCount val="1"/>
                <c:pt idx="0">
                  <c:v>238</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Lapa1!$C$2</c:f>
              <c:numCache>
                <c:formatCode>General</c:formatCode>
                <c:ptCount val="1"/>
                <c:pt idx="0">
                  <c:v>97</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Lapa1!$D$2</c:f>
              <c:numCache>
                <c:formatCode>General</c:formatCode>
                <c:ptCount val="1"/>
                <c:pt idx="0">
                  <c:v>61</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Lapa1!$E$2</c:f>
              <c:numCache>
                <c:formatCode>General</c:formatCode>
                <c:ptCount val="1"/>
                <c:pt idx="0">
                  <c:v>80</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Lapa1!$F$2</c:f>
              <c:numCache>
                <c:formatCode>General</c:formatCode>
                <c:ptCount val="1"/>
                <c:pt idx="0">
                  <c:v>55</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05.02.-07.02.</c:v>
                </c:pt>
              </c:strCache>
            </c:strRef>
          </c:cat>
          <c:val>
            <c:numRef>
              <c:f>Lapa1!$G$2</c:f>
              <c:numCache>
                <c:formatCode>General</c:formatCode>
                <c:ptCount val="1"/>
                <c:pt idx="0">
                  <c:v>531</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6272"/>
        <c:axId val="220736664"/>
      </c:barChart>
      <c:catAx>
        <c:axId val="220736272"/>
        <c:scaling>
          <c:orientation val="minMax"/>
        </c:scaling>
        <c:delete val="1"/>
        <c:axPos val="b"/>
        <c:numFmt formatCode="General" sourceLinked="1"/>
        <c:majorTickMark val="none"/>
        <c:minorTickMark val="none"/>
        <c:tickLblPos val="nextTo"/>
        <c:crossAx val="220736664"/>
        <c:crosses val="autoZero"/>
        <c:auto val="1"/>
        <c:lblAlgn val="ctr"/>
        <c:lblOffset val="100"/>
        <c:noMultiLvlLbl val="0"/>
      </c:catAx>
      <c:valAx>
        <c:axId val="220736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6272"/>
        <c:crosses val="autoZero"/>
        <c:crossBetween val="between"/>
      </c:valAx>
      <c:spPr>
        <a:noFill/>
        <a:ln w="25400">
          <a:noFill/>
        </a:ln>
        <a:effectLst/>
      </c:spPr>
    </c:plotArea>
    <c:legend>
      <c:legendPos val="b"/>
      <c:layout>
        <c:manualLayout>
          <c:xMode val="edge"/>
          <c:yMode val="edge"/>
          <c:x val="0.16362182976042353"/>
          <c:y val="3.0393804173913831E-2"/>
          <c:w val="0.7886219150491105"/>
          <c:h val="8.12111785956864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20246009205361E-2"/>
          <c:y val="0.12045504510091516"/>
          <c:w val="0.91740071358267716"/>
          <c:h val="0.76625567626384661"/>
        </c:manualLayout>
      </c:layout>
      <c:barChart>
        <c:barDir val="col"/>
        <c:grouping val="clustered"/>
        <c:varyColors val="0"/>
        <c:ser>
          <c:idx val="0"/>
          <c:order val="0"/>
          <c:tx>
            <c:strRef>
              <c:f>Lapa1!$B$1</c:f>
              <c:strCache>
                <c:ptCount val="1"/>
                <c:pt idx="0">
                  <c:v>Rīgas RP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Lapa1!$B$2</c:f>
              <c:numCache>
                <c:formatCode>General</c:formatCode>
                <c:ptCount val="1"/>
                <c:pt idx="0">
                  <c:v>3706</c:v>
                </c:pt>
              </c:numCache>
            </c:numRef>
          </c:val>
          <c:extLst>
            <c:ext xmlns:c16="http://schemas.microsoft.com/office/drawing/2014/chart" uri="{C3380CC4-5D6E-409C-BE32-E72D297353CC}">
              <c16:uniqueId val="{00000000-7FBE-4ED0-9BC7-655AFD82E4A9}"/>
            </c:ext>
          </c:extLst>
        </c:ser>
        <c:ser>
          <c:idx val="1"/>
          <c:order val="1"/>
          <c:tx>
            <c:strRef>
              <c:f>Lapa1!$C$1</c:f>
              <c:strCache>
                <c:ptCount val="1"/>
                <c:pt idx="0">
                  <c:v>Zemgales RP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Lapa1!$C$2</c:f>
              <c:numCache>
                <c:formatCode>General</c:formatCode>
                <c:ptCount val="1"/>
                <c:pt idx="0">
                  <c:v>1438</c:v>
                </c:pt>
              </c:numCache>
            </c:numRef>
          </c:val>
          <c:extLst>
            <c:ext xmlns:c16="http://schemas.microsoft.com/office/drawing/2014/chart" uri="{C3380CC4-5D6E-409C-BE32-E72D297353CC}">
              <c16:uniqueId val="{00000001-7FBE-4ED0-9BC7-655AFD82E4A9}"/>
            </c:ext>
          </c:extLst>
        </c:ser>
        <c:ser>
          <c:idx val="2"/>
          <c:order val="2"/>
          <c:tx>
            <c:strRef>
              <c:f>Lapa1!$D$1</c:f>
              <c:strCache>
                <c:ptCount val="1"/>
                <c:pt idx="0">
                  <c:v>Vidzemes RP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Lapa1!$D$2</c:f>
              <c:numCache>
                <c:formatCode>General</c:formatCode>
                <c:ptCount val="1"/>
                <c:pt idx="0">
                  <c:v>849</c:v>
                </c:pt>
              </c:numCache>
            </c:numRef>
          </c:val>
          <c:extLst>
            <c:ext xmlns:c16="http://schemas.microsoft.com/office/drawing/2014/chart" uri="{C3380CC4-5D6E-409C-BE32-E72D297353CC}">
              <c16:uniqueId val="{00000002-7FBE-4ED0-9BC7-655AFD82E4A9}"/>
            </c:ext>
          </c:extLst>
        </c:ser>
        <c:ser>
          <c:idx val="3"/>
          <c:order val="3"/>
          <c:tx>
            <c:strRef>
              <c:f>Lapa1!$E$1</c:f>
              <c:strCache>
                <c:ptCount val="1"/>
                <c:pt idx="0">
                  <c:v>Kurzemes RP</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Lapa1!$E$2</c:f>
              <c:numCache>
                <c:formatCode>General</c:formatCode>
                <c:ptCount val="1"/>
                <c:pt idx="0">
                  <c:v>859</c:v>
                </c:pt>
              </c:numCache>
            </c:numRef>
          </c:val>
          <c:extLst>
            <c:ext xmlns:c16="http://schemas.microsoft.com/office/drawing/2014/chart" uri="{C3380CC4-5D6E-409C-BE32-E72D297353CC}">
              <c16:uniqueId val="{00000003-7FBE-4ED0-9BC7-655AFD82E4A9}"/>
            </c:ext>
          </c:extLst>
        </c:ser>
        <c:ser>
          <c:idx val="4"/>
          <c:order val="4"/>
          <c:tx>
            <c:strRef>
              <c:f>Lapa1!$F$1</c:f>
              <c:strCache>
                <c:ptCount val="1"/>
                <c:pt idx="0">
                  <c:v>Latgales RP</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Lapa1!$F$2</c:f>
              <c:numCache>
                <c:formatCode>General</c:formatCode>
                <c:ptCount val="1"/>
                <c:pt idx="0">
                  <c:v>928</c:v>
                </c:pt>
              </c:numCache>
            </c:numRef>
          </c:val>
          <c:extLst>
            <c:ext xmlns:c16="http://schemas.microsoft.com/office/drawing/2014/chart" uri="{C3380CC4-5D6E-409C-BE32-E72D297353CC}">
              <c16:uniqueId val="{00000004-7FBE-4ED0-9BC7-655AFD82E4A9}"/>
            </c:ext>
          </c:extLst>
        </c:ser>
        <c:ser>
          <c:idx val="5"/>
          <c:order val="5"/>
          <c:tx>
            <c:strRef>
              <c:f>Lapa1!$G$1</c:f>
              <c:strCache>
                <c:ptCount val="1"/>
                <c:pt idx="0">
                  <c:v>Kopā</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Lapa1!$G$2</c:f>
              <c:numCache>
                <c:formatCode>General</c:formatCode>
                <c:ptCount val="1"/>
                <c:pt idx="0">
                  <c:v>7980</c:v>
                </c:pt>
              </c:numCache>
            </c:numRef>
          </c:val>
          <c:extLst>
            <c:ext xmlns:c16="http://schemas.microsoft.com/office/drawing/2014/chart" uri="{C3380CC4-5D6E-409C-BE32-E72D297353CC}">
              <c16:uniqueId val="{00000005-7FBE-4ED0-9BC7-655AFD82E4A9}"/>
            </c:ext>
          </c:extLst>
        </c:ser>
        <c:dLbls>
          <c:showLegendKey val="0"/>
          <c:showVal val="0"/>
          <c:showCatName val="0"/>
          <c:showSerName val="0"/>
          <c:showPercent val="0"/>
          <c:showBubbleSize val="0"/>
        </c:dLbls>
        <c:gapWidth val="219"/>
        <c:overlap val="-27"/>
        <c:axId val="220738624"/>
        <c:axId val="220737448"/>
      </c:barChart>
      <c:catAx>
        <c:axId val="220738624"/>
        <c:scaling>
          <c:orientation val="minMax"/>
        </c:scaling>
        <c:delete val="1"/>
        <c:axPos val="b"/>
        <c:numFmt formatCode="General" sourceLinked="1"/>
        <c:majorTickMark val="none"/>
        <c:minorTickMark val="none"/>
        <c:tickLblPos val="nextTo"/>
        <c:crossAx val="220737448"/>
        <c:crosses val="autoZero"/>
        <c:auto val="1"/>
        <c:lblAlgn val="ctr"/>
        <c:lblOffset val="100"/>
        <c:noMultiLvlLbl val="0"/>
      </c:catAx>
      <c:valAx>
        <c:axId val="220737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8624"/>
        <c:crosses val="autoZero"/>
        <c:crossBetween val="between"/>
      </c:valAx>
      <c:spPr>
        <a:noFill/>
        <a:ln w="25400">
          <a:noFill/>
        </a:ln>
        <a:effectLst/>
      </c:spPr>
    </c:plotArea>
    <c:legend>
      <c:legendPos val="b"/>
      <c:layout>
        <c:manualLayout>
          <c:xMode val="edge"/>
          <c:yMode val="edge"/>
          <c:x val="0.16362182976042353"/>
          <c:y val="3.0393804173913831E-2"/>
          <c:w val="0.73800926920181342"/>
          <c:h val="5.653864913066159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1786417322829E-2"/>
          <c:y val="0.22684441499644981"/>
          <c:w val="0.91740071358267716"/>
          <c:h val="0.60966312119060506"/>
        </c:manualLayout>
      </c:layout>
      <c:barChart>
        <c:barDir val="col"/>
        <c:grouping val="clustered"/>
        <c:varyColors val="0"/>
        <c:ser>
          <c:idx val="0"/>
          <c:order val="0"/>
          <c:tx>
            <c:strRef>
              <c:f>Lapa1!$B$1</c:f>
              <c:strCache>
                <c:ptCount val="1"/>
                <c:pt idx="0">
                  <c:v>Pārbaudīto personu skaits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Lapa1!$B$2</c:f>
              <c:numCache>
                <c:formatCode>General</c:formatCode>
                <c:ptCount val="1"/>
                <c:pt idx="0">
                  <c:v>79594</c:v>
                </c:pt>
              </c:numCache>
            </c:numRef>
          </c:val>
          <c:extLst>
            <c:ext xmlns:c16="http://schemas.microsoft.com/office/drawing/2014/chart" uri="{C3380CC4-5D6E-409C-BE32-E72D297353CC}">
              <c16:uniqueId val="{00000000-FCA7-4CE0-B307-B68E77A27E3C}"/>
            </c:ext>
          </c:extLst>
        </c:ser>
        <c:ser>
          <c:idx val="1"/>
          <c:order val="1"/>
          <c:tx>
            <c:strRef>
              <c:f>Lapa1!$C$1</c:f>
              <c:strCache>
                <c:ptCount val="1"/>
                <c:pt idx="0">
                  <c:v>Uzsākti administratīvo pārkāpumu procesi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Lapa1!$C$2</c:f>
              <c:numCache>
                <c:formatCode>General</c:formatCode>
                <c:ptCount val="1"/>
                <c:pt idx="0">
                  <c:v>7980</c:v>
                </c:pt>
              </c:numCache>
            </c:numRef>
          </c:val>
          <c:extLst>
            <c:ext xmlns:c16="http://schemas.microsoft.com/office/drawing/2014/chart" uri="{C3380CC4-5D6E-409C-BE32-E72D297353CC}">
              <c16:uniqueId val="{00000001-FCA7-4CE0-B307-B68E77A27E3C}"/>
            </c:ext>
          </c:extLst>
        </c:ser>
        <c:ser>
          <c:idx val="2"/>
          <c:order val="2"/>
          <c:tx>
            <c:strRef>
              <c:f>Lapa1!$D$1</c:f>
              <c:strCache>
                <c:ptCount val="1"/>
                <c:pt idx="0">
                  <c:v>Sagatavotie ziņojumi admin. pārk. procesu uzsākšanai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Lapa1!$D$2</c:f>
              <c:numCache>
                <c:formatCode>General</c:formatCode>
                <c:ptCount val="1"/>
                <c:pt idx="0">
                  <c:v>2385</c:v>
                </c:pt>
              </c:numCache>
            </c:numRef>
          </c:val>
          <c:extLst>
            <c:ext xmlns:c16="http://schemas.microsoft.com/office/drawing/2014/chart" uri="{C3380CC4-5D6E-409C-BE32-E72D297353CC}">
              <c16:uniqueId val="{00000002-FCA7-4CE0-B307-B68E77A27E3C}"/>
            </c:ext>
          </c:extLst>
        </c:ser>
        <c:ser>
          <c:idx val="3"/>
          <c:order val="3"/>
          <c:tx>
            <c:strRef>
              <c:f>Lapa1!$E$1</c:f>
              <c:strCache>
                <c:ptCount val="1"/>
                <c:pt idx="0">
                  <c:v>Doti preventīvi norādījumi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Lapa1!$E$2</c:f>
              <c:numCache>
                <c:formatCode>General</c:formatCode>
                <c:ptCount val="1"/>
                <c:pt idx="0">
                  <c:v>15995</c:v>
                </c:pt>
              </c:numCache>
            </c:numRef>
          </c:val>
          <c:extLst>
            <c:ext xmlns:c16="http://schemas.microsoft.com/office/drawing/2014/chart" uri="{C3380CC4-5D6E-409C-BE32-E72D297353CC}">
              <c16:uniqueId val="{00000003-FCA7-4CE0-B307-B68E77A27E3C}"/>
            </c:ext>
          </c:extLst>
        </c:ser>
        <c:ser>
          <c:idx val="4"/>
          <c:order val="4"/>
          <c:tx>
            <c:strRef>
              <c:f>Lapa1!$F$1</c:f>
              <c:strCache>
                <c:ptCount val="1"/>
                <c:pt idx="0">
                  <c:v>Citi rezultatīvie rādītāji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Lapa1!$F$2</c:f>
              <c:numCache>
                <c:formatCode>General</c:formatCode>
                <c:ptCount val="1"/>
                <c:pt idx="0">
                  <c:v>1985</c:v>
                </c:pt>
              </c:numCache>
            </c:numRef>
          </c:val>
          <c:extLst>
            <c:ext xmlns:c16="http://schemas.microsoft.com/office/drawing/2014/chart" uri="{C3380CC4-5D6E-409C-BE32-E72D297353CC}">
              <c16:uniqueId val="{00000004-FCA7-4CE0-B307-B68E77A27E3C}"/>
            </c:ext>
          </c:extLst>
        </c:ser>
        <c:ser>
          <c:idx val="5"/>
          <c:order val="5"/>
          <c:tx>
            <c:strRef>
              <c:f>Lapa1!$G$1</c:f>
              <c:strCache>
                <c:ptCount val="1"/>
                <c:pt idx="0">
                  <c:v>Personas ar apliecinājumiem</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c:f>
              <c:strCache>
                <c:ptCount val="1"/>
                <c:pt idx="0">
                  <c:v>30.12.2020.-07.02.2021.</c:v>
                </c:pt>
              </c:strCache>
            </c:strRef>
          </c:cat>
          <c:val>
            <c:numRef>
              <c:f>Lapa1!$G$2</c:f>
              <c:numCache>
                <c:formatCode>General</c:formatCode>
                <c:ptCount val="1"/>
                <c:pt idx="0">
                  <c:v>52675</c:v>
                </c:pt>
              </c:numCache>
            </c:numRef>
          </c:val>
          <c:extLst>
            <c:ext xmlns:c16="http://schemas.microsoft.com/office/drawing/2014/chart" uri="{C3380CC4-5D6E-409C-BE32-E72D297353CC}">
              <c16:uniqueId val="{00000005-FCA7-4CE0-B307-B68E77A27E3C}"/>
            </c:ext>
          </c:extLst>
        </c:ser>
        <c:dLbls>
          <c:showLegendKey val="0"/>
          <c:showVal val="0"/>
          <c:showCatName val="0"/>
          <c:showSerName val="0"/>
          <c:showPercent val="0"/>
          <c:showBubbleSize val="0"/>
        </c:dLbls>
        <c:gapWidth val="219"/>
        <c:overlap val="-27"/>
        <c:axId val="220739408"/>
        <c:axId val="220739800"/>
      </c:barChart>
      <c:catAx>
        <c:axId val="220739408"/>
        <c:scaling>
          <c:orientation val="minMax"/>
        </c:scaling>
        <c:delete val="1"/>
        <c:axPos val="b"/>
        <c:numFmt formatCode="General" sourceLinked="1"/>
        <c:majorTickMark val="none"/>
        <c:minorTickMark val="none"/>
        <c:tickLblPos val="nextTo"/>
        <c:crossAx val="220739800"/>
        <c:crosses val="autoZero"/>
        <c:auto val="1"/>
        <c:lblAlgn val="ctr"/>
        <c:lblOffset val="100"/>
        <c:noMultiLvlLbl val="0"/>
      </c:catAx>
      <c:valAx>
        <c:axId val="220739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20739408"/>
        <c:crosses val="autoZero"/>
        <c:crossBetween val="between"/>
      </c:valAx>
      <c:spPr>
        <a:noFill/>
        <a:ln>
          <a:noFill/>
        </a:ln>
        <a:effectLst/>
      </c:spPr>
    </c:plotArea>
    <c:legend>
      <c:legendPos val="b"/>
      <c:layout>
        <c:manualLayout>
          <c:xMode val="edge"/>
          <c:yMode val="edge"/>
          <c:x val="0"/>
          <c:y val="1.467078391811461E-3"/>
          <c:w val="0.99264000984251954"/>
          <c:h val="0.1671006242662411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21839916134306E-2"/>
          <c:y val="0.11406851853369267"/>
          <c:w val="0.92673243101607705"/>
          <c:h val="0.76202524693393547"/>
        </c:manualLayout>
      </c:layout>
      <c:barChart>
        <c:barDir val="col"/>
        <c:grouping val="clustered"/>
        <c:varyColors val="0"/>
        <c:ser>
          <c:idx val="0"/>
          <c:order val="0"/>
          <c:tx>
            <c:strRef>
              <c:f>Lapa1!$B$1</c:f>
              <c:strCache>
                <c:ptCount val="1"/>
                <c:pt idx="0">
                  <c:v>Uzsāktie administratīvā pārkāpuma procesi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Lapa1!$A$2:$A$7</c:f>
              <c:strCache>
                <c:ptCount val="6"/>
                <c:pt idx="0">
                  <c:v>30.12.-04.01.</c:v>
                </c:pt>
                <c:pt idx="1">
                  <c:v>08.01.-10.01.</c:v>
                </c:pt>
                <c:pt idx="2">
                  <c:v>15.01.-17.01.</c:v>
                </c:pt>
                <c:pt idx="3">
                  <c:v>22.01.-24.01.</c:v>
                </c:pt>
                <c:pt idx="4">
                  <c:v>29.01.-31.01.</c:v>
                </c:pt>
                <c:pt idx="5">
                  <c:v>05.02.-07.02.</c:v>
                </c:pt>
              </c:strCache>
            </c:strRef>
          </c:cat>
          <c:val>
            <c:numRef>
              <c:f>Lapa1!$B$2:$B$7</c:f>
              <c:numCache>
                <c:formatCode>General</c:formatCode>
                <c:ptCount val="6"/>
                <c:pt idx="0">
                  <c:v>3421</c:v>
                </c:pt>
                <c:pt idx="1">
                  <c:v>1144</c:v>
                </c:pt>
                <c:pt idx="2">
                  <c:v>981</c:v>
                </c:pt>
                <c:pt idx="3">
                  <c:v>1009</c:v>
                </c:pt>
                <c:pt idx="4">
                  <c:v>894</c:v>
                </c:pt>
                <c:pt idx="5">
                  <c:v>531</c:v>
                </c:pt>
              </c:numCache>
            </c:numRef>
          </c:val>
          <c:extLst>
            <c:ext xmlns:c16="http://schemas.microsoft.com/office/drawing/2014/chart" uri="{C3380CC4-5D6E-409C-BE32-E72D297353CC}">
              <c16:uniqueId val="{00000000-3FA5-4CDB-9E25-E9E199849571}"/>
            </c:ext>
          </c:extLst>
        </c:ser>
        <c:ser>
          <c:idx val="1"/>
          <c:order val="1"/>
          <c:tx>
            <c:strRef>
              <c:f>Lapa1!$C$1</c:f>
              <c:strCache>
                <c:ptCount val="1"/>
                <c:pt idx="0">
                  <c:v>Sagatavotie ziņojumi administratīvo procesu uzsākšanai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Lapa1!$A$2:$A$7</c:f>
              <c:strCache>
                <c:ptCount val="6"/>
                <c:pt idx="0">
                  <c:v>30.12.-04.01.</c:v>
                </c:pt>
                <c:pt idx="1">
                  <c:v>08.01.-10.01.</c:v>
                </c:pt>
                <c:pt idx="2">
                  <c:v>15.01.-17.01.</c:v>
                </c:pt>
                <c:pt idx="3">
                  <c:v>22.01.-24.01.</c:v>
                </c:pt>
                <c:pt idx="4">
                  <c:v>29.01.-31.01.</c:v>
                </c:pt>
                <c:pt idx="5">
                  <c:v>05.02.-07.02.</c:v>
                </c:pt>
              </c:strCache>
            </c:strRef>
          </c:cat>
          <c:val>
            <c:numRef>
              <c:f>Lapa1!$C$2:$C$7</c:f>
              <c:numCache>
                <c:formatCode>General</c:formatCode>
                <c:ptCount val="6"/>
                <c:pt idx="0">
                  <c:v>1041</c:v>
                </c:pt>
                <c:pt idx="1">
                  <c:v>290</c:v>
                </c:pt>
                <c:pt idx="2">
                  <c:v>283</c:v>
                </c:pt>
                <c:pt idx="3">
                  <c:v>310</c:v>
                </c:pt>
                <c:pt idx="4">
                  <c:v>297</c:v>
                </c:pt>
                <c:pt idx="5">
                  <c:v>164</c:v>
                </c:pt>
              </c:numCache>
            </c:numRef>
          </c:val>
          <c:extLst>
            <c:ext xmlns:c16="http://schemas.microsoft.com/office/drawing/2014/chart" uri="{C3380CC4-5D6E-409C-BE32-E72D297353CC}">
              <c16:uniqueId val="{00000001-3FA5-4CDB-9E25-E9E199849571}"/>
            </c:ext>
          </c:extLst>
        </c:ser>
        <c:dLbls>
          <c:showLegendKey val="0"/>
          <c:showVal val="0"/>
          <c:showCatName val="0"/>
          <c:showSerName val="0"/>
          <c:showPercent val="0"/>
          <c:showBubbleSize val="0"/>
        </c:dLbls>
        <c:gapWidth val="219"/>
        <c:overlap val="-27"/>
        <c:axId val="345536656"/>
        <c:axId val="345533912"/>
      </c:barChart>
      <c:catAx>
        <c:axId val="34553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lv-LV"/>
          </a:p>
        </c:txPr>
        <c:crossAx val="345533912"/>
        <c:crosses val="autoZero"/>
        <c:auto val="1"/>
        <c:lblAlgn val="ctr"/>
        <c:lblOffset val="100"/>
        <c:noMultiLvlLbl val="0"/>
      </c:catAx>
      <c:valAx>
        <c:axId val="345533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345536656"/>
        <c:crosses val="autoZero"/>
        <c:crossBetween val="between"/>
      </c:valAx>
      <c:spPr>
        <a:noFill/>
        <a:ln>
          <a:noFill/>
        </a:ln>
        <a:effectLst/>
      </c:spPr>
    </c:plotArea>
    <c:legend>
      <c:legendPos val="b"/>
      <c:layout>
        <c:manualLayout>
          <c:xMode val="edge"/>
          <c:yMode val="edge"/>
          <c:x val="0.1079094746111102"/>
          <c:y val="2.5847144786400225E-2"/>
          <c:w val="0.79037877794442801"/>
          <c:h val="6.56585536851066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4B2C751-7787-4AD7-8941-5687ABB91E97}" type="datetimeFigureOut">
              <a:rPr lang="lv-LV" smtClean="0"/>
              <a:t>11.02.2021</a:t>
            </a:fld>
            <a:endParaRPr lang="lv-LV"/>
          </a:p>
        </p:txBody>
      </p:sp>
      <p:sp>
        <p:nvSpPr>
          <p:cNvPr id="4" name="Slaida attēla vietturi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898FEB1-6183-4BEF-9765-2581F071FCB7}" type="slidenum">
              <a:rPr lang="lv-LV" smtClean="0"/>
              <a:t>‹#›</a:t>
            </a:fld>
            <a:endParaRPr lang="lv-LV"/>
          </a:p>
        </p:txBody>
      </p:sp>
    </p:spTree>
    <p:extLst>
      <p:ext uri="{BB962C8B-B14F-4D97-AF65-F5344CB8AC3E}">
        <p14:creationId xmlns:p14="http://schemas.microsoft.com/office/powerpoint/2010/main" val="3939683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D898FEB1-6183-4BEF-9765-2581F071FCB7}" type="slidenum">
              <a:rPr lang="lv-LV" smtClean="0"/>
              <a:t>1</a:t>
            </a:fld>
            <a:endParaRPr lang="lv-LV" dirty="0"/>
          </a:p>
        </p:txBody>
      </p:sp>
    </p:spTree>
    <p:extLst>
      <p:ext uri="{BB962C8B-B14F-4D97-AF65-F5344CB8AC3E}">
        <p14:creationId xmlns:p14="http://schemas.microsoft.com/office/powerpoint/2010/main" val="2104606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smtClean="0"/>
              <a:t>Rediģēt šablona virsraksta stilu</a:t>
            </a:r>
            <a:endParaRPr lang="lv-LV"/>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FAD86250-9629-4F68-BE2C-81F55CC4B97F}" type="datetime1">
              <a:rPr lang="lv-LV" smtClean="0"/>
              <a:t>11.02.2021</a:t>
            </a:fld>
            <a:endParaRPr lang="lv-LV"/>
          </a:p>
        </p:txBody>
      </p:sp>
      <p:sp>
        <p:nvSpPr>
          <p:cNvPr id="5" name="Kājenes vietturis 4"/>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407135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16A6CFE0-C023-4D67-93BE-4AAAECE9F406}" type="datetime1">
              <a:rPr lang="lv-LV" smtClean="0"/>
              <a:t>11.02.2021</a:t>
            </a:fld>
            <a:endParaRPr lang="lv-LV"/>
          </a:p>
        </p:txBody>
      </p:sp>
      <p:sp>
        <p:nvSpPr>
          <p:cNvPr id="5" name="Kājenes vietturis 4"/>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154721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BF549753-781C-4B08-BDE6-7ADFCAF428BB}" type="datetime1">
              <a:rPr lang="lv-LV" smtClean="0"/>
              <a:t>11.02.2021</a:t>
            </a:fld>
            <a:endParaRPr lang="lv-LV"/>
          </a:p>
        </p:txBody>
      </p:sp>
      <p:sp>
        <p:nvSpPr>
          <p:cNvPr id="5" name="Kājenes vietturis 4"/>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395671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0D1B3A97-3A48-426F-BAF6-478E103C1104}" type="datetime1">
              <a:rPr lang="lv-LV" smtClean="0"/>
              <a:t>11.02.2021</a:t>
            </a:fld>
            <a:endParaRPr lang="lv-LV"/>
          </a:p>
        </p:txBody>
      </p:sp>
      <p:sp>
        <p:nvSpPr>
          <p:cNvPr id="5" name="Kājenes vietturis 4"/>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264295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smtClean="0"/>
              <a:t>Rediģēt šablona virsraksta stilu</a:t>
            </a:r>
            <a:endParaRPr lang="lv-LV"/>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3B3A40BF-444A-4CA3-90E9-21BCB00582C4}" type="datetime1">
              <a:rPr lang="lv-LV" smtClean="0"/>
              <a:t>11.02.2021</a:t>
            </a:fld>
            <a:endParaRPr lang="lv-LV"/>
          </a:p>
        </p:txBody>
      </p:sp>
      <p:sp>
        <p:nvSpPr>
          <p:cNvPr id="5" name="Kājenes vietturis 4"/>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17512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838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6172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FAF2A81D-3EE5-48A9-BBE8-2C8C0E3BEA2A}" type="datetime1">
              <a:rPr lang="lv-LV" smtClean="0"/>
              <a:t>11.02.2021</a:t>
            </a:fld>
            <a:endParaRPr lang="lv-LV"/>
          </a:p>
        </p:txBody>
      </p:sp>
      <p:sp>
        <p:nvSpPr>
          <p:cNvPr id="6" name="Kājenes vietturis 5"/>
          <p:cNvSpPr>
            <a:spLocks noGrp="1"/>
          </p:cNvSpPr>
          <p:nvPr>
            <p:ph type="ftr" sz="quarter" idx="11"/>
          </p:nvPr>
        </p:nvSpPr>
        <p:spPr/>
        <p:txBody>
          <a:bodyPr/>
          <a:lstStyle/>
          <a:p>
            <a:r>
              <a:rPr lang="lv-LV" smtClean="0"/>
              <a:t>Čiekurkalna 1.līnija 1, k-4, Rīga</a:t>
            </a:r>
            <a:endParaRPr lang="lv-LV"/>
          </a:p>
        </p:txBody>
      </p:sp>
      <p:sp>
        <p:nvSpPr>
          <p:cNvPr id="7" name="Slaida numura vietturis 6"/>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385484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0BC7D718-7D2B-49E3-95BC-F84A95721FD0}" type="datetime1">
              <a:rPr lang="lv-LV" smtClean="0"/>
              <a:t>11.02.2021</a:t>
            </a:fld>
            <a:endParaRPr lang="lv-LV"/>
          </a:p>
        </p:txBody>
      </p:sp>
      <p:sp>
        <p:nvSpPr>
          <p:cNvPr id="8" name="Kājenes vietturis 7"/>
          <p:cNvSpPr>
            <a:spLocks noGrp="1"/>
          </p:cNvSpPr>
          <p:nvPr>
            <p:ph type="ftr" sz="quarter" idx="11"/>
          </p:nvPr>
        </p:nvSpPr>
        <p:spPr/>
        <p:txBody>
          <a:bodyPr/>
          <a:lstStyle/>
          <a:p>
            <a:r>
              <a:rPr lang="lv-LV" smtClean="0"/>
              <a:t>Čiekurkalna 1.līnija 1, k-4, Rīga</a:t>
            </a:r>
            <a:endParaRPr lang="lv-LV"/>
          </a:p>
        </p:txBody>
      </p:sp>
      <p:sp>
        <p:nvSpPr>
          <p:cNvPr id="9" name="Slaida numura vietturis 8"/>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57011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89EA1983-7364-472E-B951-970E5865E29A}" type="datetime1">
              <a:rPr lang="lv-LV" smtClean="0"/>
              <a:t>11.02.2021</a:t>
            </a:fld>
            <a:endParaRPr lang="lv-LV"/>
          </a:p>
        </p:txBody>
      </p:sp>
      <p:sp>
        <p:nvSpPr>
          <p:cNvPr id="4" name="Kājenes vietturis 3"/>
          <p:cNvSpPr>
            <a:spLocks noGrp="1"/>
          </p:cNvSpPr>
          <p:nvPr>
            <p:ph type="ftr" sz="quarter" idx="11"/>
          </p:nvPr>
        </p:nvSpPr>
        <p:spPr/>
        <p:txBody>
          <a:bodyPr/>
          <a:lstStyle/>
          <a:p>
            <a:r>
              <a:rPr lang="lv-LV" smtClean="0"/>
              <a:t>Čiekurkalna 1.līnija 1, k-4, Rīga</a:t>
            </a:r>
            <a:endParaRPr lang="lv-LV"/>
          </a:p>
        </p:txBody>
      </p:sp>
      <p:sp>
        <p:nvSpPr>
          <p:cNvPr id="5" name="Slaida numura vietturis 4"/>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404378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7E34EE7B-B69D-47FC-9BFE-D42E6D86B138}" type="datetime1">
              <a:rPr lang="lv-LV" smtClean="0"/>
              <a:t>11.02.2021</a:t>
            </a:fld>
            <a:endParaRPr lang="lv-LV"/>
          </a:p>
        </p:txBody>
      </p:sp>
      <p:sp>
        <p:nvSpPr>
          <p:cNvPr id="3" name="Kājenes vietturis 2"/>
          <p:cNvSpPr>
            <a:spLocks noGrp="1"/>
          </p:cNvSpPr>
          <p:nvPr>
            <p:ph type="ftr" sz="quarter" idx="11"/>
          </p:nvPr>
        </p:nvSpPr>
        <p:spPr/>
        <p:txBody>
          <a:bodyPr/>
          <a:lstStyle/>
          <a:p>
            <a:r>
              <a:rPr lang="lv-LV" smtClean="0"/>
              <a:t>Čiekurkalna 1.līnija 1, k-4, Rīga</a:t>
            </a:r>
            <a:endParaRPr lang="lv-LV"/>
          </a:p>
        </p:txBody>
      </p:sp>
      <p:sp>
        <p:nvSpPr>
          <p:cNvPr id="4" name="Slaida numura vietturis 3"/>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373095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FFFD89B-CE3B-45DA-92AF-A1C570750E74}" type="datetime1">
              <a:rPr lang="lv-LV" smtClean="0"/>
              <a:t>11.02.2021</a:t>
            </a:fld>
            <a:endParaRPr lang="lv-LV"/>
          </a:p>
        </p:txBody>
      </p:sp>
      <p:sp>
        <p:nvSpPr>
          <p:cNvPr id="6" name="Kājenes vietturis 5"/>
          <p:cNvSpPr>
            <a:spLocks noGrp="1"/>
          </p:cNvSpPr>
          <p:nvPr>
            <p:ph type="ftr" sz="quarter" idx="11"/>
          </p:nvPr>
        </p:nvSpPr>
        <p:spPr/>
        <p:txBody>
          <a:bodyPr/>
          <a:lstStyle/>
          <a:p>
            <a:r>
              <a:rPr lang="lv-LV" smtClean="0"/>
              <a:t>Čiekurkalna 1.līnija 1, k-4, Rīga</a:t>
            </a:r>
            <a:endParaRPr lang="lv-LV"/>
          </a:p>
        </p:txBody>
      </p:sp>
      <p:sp>
        <p:nvSpPr>
          <p:cNvPr id="7" name="Slaida numura vietturis 6"/>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352782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651BA8D2-1611-48A9-8716-4CC8639F2DC2}" type="datetime1">
              <a:rPr lang="lv-LV" smtClean="0"/>
              <a:t>11.02.2021</a:t>
            </a:fld>
            <a:endParaRPr lang="lv-LV"/>
          </a:p>
        </p:txBody>
      </p:sp>
      <p:sp>
        <p:nvSpPr>
          <p:cNvPr id="6" name="Kājenes vietturis 5"/>
          <p:cNvSpPr>
            <a:spLocks noGrp="1"/>
          </p:cNvSpPr>
          <p:nvPr>
            <p:ph type="ftr" sz="quarter" idx="11"/>
          </p:nvPr>
        </p:nvSpPr>
        <p:spPr/>
        <p:txBody>
          <a:bodyPr/>
          <a:lstStyle/>
          <a:p>
            <a:r>
              <a:rPr lang="lv-LV" smtClean="0"/>
              <a:t>Čiekurkalna 1.līnija 1, k-4, Rīga</a:t>
            </a:r>
            <a:endParaRPr lang="lv-LV"/>
          </a:p>
        </p:txBody>
      </p:sp>
      <p:sp>
        <p:nvSpPr>
          <p:cNvPr id="7" name="Slaida numura vietturis 6"/>
          <p:cNvSpPr>
            <a:spLocks noGrp="1"/>
          </p:cNvSpPr>
          <p:nvPr>
            <p:ph type="sldNum" sz="quarter" idx="12"/>
          </p:nvPr>
        </p:nvSpPr>
        <p:spPr/>
        <p:txBody>
          <a:bodyPr/>
          <a:lstStyle/>
          <a:p>
            <a:fld id="{CB0EA9FA-F982-431F-BDE7-A23239E14667}" type="slidenum">
              <a:rPr lang="lv-LV" smtClean="0"/>
              <a:t>‹#›</a:t>
            </a:fld>
            <a:endParaRPr lang="lv-LV"/>
          </a:p>
        </p:txBody>
      </p:sp>
    </p:spTree>
    <p:extLst>
      <p:ext uri="{BB962C8B-B14F-4D97-AF65-F5344CB8AC3E}">
        <p14:creationId xmlns:p14="http://schemas.microsoft.com/office/powerpoint/2010/main" val="147538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E025E-F2BB-45F0-BA17-ADC60A6BCF6B}" type="datetime1">
              <a:rPr lang="lv-LV" smtClean="0"/>
              <a:t>11.02.2021</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smtClean="0"/>
              <a:t>Čiekurkalna 1.līnija 1, k-4, Rīga</a:t>
            </a:r>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EA9FA-F982-431F-BDE7-A23239E14667}" type="slidenum">
              <a:rPr lang="lv-LV" smtClean="0"/>
              <a:t>‹#›</a:t>
            </a:fld>
            <a:endParaRPr lang="lv-LV"/>
          </a:p>
        </p:txBody>
      </p:sp>
    </p:spTree>
    <p:extLst>
      <p:ext uri="{BB962C8B-B14F-4D97-AF65-F5344CB8AC3E}">
        <p14:creationId xmlns:p14="http://schemas.microsoft.com/office/powerpoint/2010/main" val="15325820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386676"/>
            <a:ext cx="9144000" cy="3063682"/>
          </a:xfrm>
        </p:spPr>
        <p:txBody>
          <a:bodyPr>
            <a:normAutofit/>
          </a:bodyPr>
          <a:lstStyle/>
          <a:p>
            <a:pPr lvl="0">
              <a:lnSpc>
                <a:spcPct val="100000"/>
              </a:lnSpc>
              <a:spcBef>
                <a:spcPts val="0"/>
              </a:spcBef>
            </a:pPr>
            <a:r>
              <a:rPr lang="lv-LV" sz="2800" b="1" dirty="0" smtClean="0">
                <a:solidFill>
                  <a:prstClr val="black"/>
                </a:solidFill>
                <a:latin typeface="+mn-lt"/>
                <a:ea typeface="+mn-ea"/>
                <a:cs typeface="+mn-cs"/>
              </a:rPr>
              <a:t>Valsts </a:t>
            </a:r>
            <a:r>
              <a:rPr lang="lv-LV" sz="2800" b="1" dirty="0">
                <a:solidFill>
                  <a:prstClr val="black"/>
                </a:solidFill>
                <a:latin typeface="+mn-lt"/>
                <a:ea typeface="+mn-ea"/>
                <a:cs typeface="+mn-cs"/>
              </a:rPr>
              <a:t>policijas </a:t>
            </a:r>
            <a:r>
              <a:rPr lang="lv-LV" sz="2800" b="1" dirty="0" smtClean="0">
                <a:solidFill>
                  <a:prstClr val="black"/>
                </a:solidFill>
                <a:latin typeface="+mn-lt"/>
                <a:ea typeface="+mn-ea"/>
                <a:cs typeface="+mn-cs"/>
              </a:rPr>
              <a:t>veiktie kontroles pasākumi</a:t>
            </a:r>
            <a:br>
              <a:rPr lang="lv-LV" sz="2800" b="1" dirty="0" smtClean="0">
                <a:solidFill>
                  <a:prstClr val="black"/>
                </a:solidFill>
                <a:latin typeface="+mn-lt"/>
                <a:ea typeface="+mn-ea"/>
                <a:cs typeface="+mn-cs"/>
              </a:rPr>
            </a:br>
            <a:r>
              <a:rPr lang="lv-LV" sz="2800" b="1" dirty="0" smtClean="0">
                <a:solidFill>
                  <a:prstClr val="black"/>
                </a:solidFill>
                <a:latin typeface="+mn-lt"/>
                <a:ea typeface="+mn-ea"/>
                <a:cs typeface="+mn-cs"/>
              </a:rPr>
              <a:t>COVID-19 infekcijas izplatības ierobežošanai </a:t>
            </a:r>
            <a:r>
              <a:rPr lang="lv-LV" sz="2800" b="1" dirty="0">
                <a:solidFill>
                  <a:prstClr val="black"/>
                </a:solidFill>
                <a:latin typeface="+mn-lt"/>
                <a:ea typeface="+mn-ea"/>
                <a:cs typeface="+mn-cs"/>
              </a:rPr>
              <a:t/>
            </a:r>
            <a:br>
              <a:rPr lang="lv-LV" sz="2800" b="1" dirty="0">
                <a:solidFill>
                  <a:prstClr val="black"/>
                </a:solidFill>
                <a:latin typeface="+mn-lt"/>
                <a:ea typeface="+mn-ea"/>
                <a:cs typeface="+mn-cs"/>
              </a:rPr>
            </a:br>
            <a:r>
              <a:rPr lang="lv-LV" sz="2800" b="1" dirty="0">
                <a:solidFill>
                  <a:prstClr val="black"/>
                </a:solidFill>
                <a:latin typeface="+mn-lt"/>
                <a:ea typeface="+mn-ea"/>
                <a:cs typeface="+mn-cs"/>
              </a:rPr>
              <a:t>ārkārtējās situācijas </a:t>
            </a:r>
            <a:r>
              <a:rPr lang="lv-LV" sz="2800" b="1" dirty="0" smtClean="0">
                <a:solidFill>
                  <a:prstClr val="black"/>
                </a:solidFill>
                <a:latin typeface="+mn-lt"/>
                <a:ea typeface="+mn-ea"/>
                <a:cs typeface="+mn-cs"/>
              </a:rPr>
              <a:t>laikā</a:t>
            </a:r>
            <a:br>
              <a:rPr lang="lv-LV" sz="2800" b="1" dirty="0" smtClean="0">
                <a:solidFill>
                  <a:prstClr val="black"/>
                </a:solidFill>
                <a:latin typeface="+mn-lt"/>
                <a:ea typeface="+mn-ea"/>
                <a:cs typeface="+mn-cs"/>
              </a:rPr>
            </a:br>
            <a:r>
              <a:rPr lang="lv-LV" sz="2800" b="1" dirty="0" smtClean="0">
                <a:solidFill>
                  <a:prstClr val="black"/>
                </a:solidFill>
                <a:latin typeface="+mn-lt"/>
                <a:ea typeface="+mn-ea"/>
                <a:cs typeface="+mn-cs"/>
              </a:rPr>
              <a:t> (t.sk. MĀJSĒDES </a:t>
            </a:r>
            <a:r>
              <a:rPr lang="lv-LV" sz="2800" b="1" dirty="0">
                <a:solidFill>
                  <a:prstClr val="black"/>
                </a:solidFill>
                <a:latin typeface="+mn-lt"/>
                <a:ea typeface="+mn-ea"/>
                <a:cs typeface="+mn-cs"/>
              </a:rPr>
              <a:t>KONTROLES PASĀKUMU LAIKĀ)</a:t>
            </a:r>
            <a:r>
              <a:rPr lang="lv-LV" sz="2800" b="1" dirty="0" smtClean="0">
                <a:solidFill>
                  <a:prstClr val="black"/>
                </a:solidFill>
                <a:latin typeface="+mn-lt"/>
                <a:ea typeface="+mn-ea"/>
                <a:cs typeface="+mn-cs"/>
              </a:rPr>
              <a:t/>
            </a:r>
            <a:br>
              <a:rPr lang="lv-LV" sz="2800" b="1" dirty="0" smtClean="0">
                <a:solidFill>
                  <a:prstClr val="black"/>
                </a:solidFill>
                <a:latin typeface="+mn-lt"/>
                <a:ea typeface="+mn-ea"/>
                <a:cs typeface="+mn-cs"/>
              </a:rPr>
            </a:br>
            <a:r>
              <a:rPr lang="lv-LV" sz="2800" b="1" dirty="0" smtClean="0">
                <a:solidFill>
                  <a:prstClr val="black"/>
                </a:solidFill>
                <a:latin typeface="+mn-lt"/>
                <a:ea typeface="+mn-ea"/>
                <a:cs typeface="+mn-cs"/>
              </a:rPr>
              <a:t>no 30.12.2020. līdz 09.02.2021.</a:t>
            </a:r>
            <a:r>
              <a:rPr lang="lv-LV" sz="2700" b="1" dirty="0">
                <a:solidFill>
                  <a:prstClr val="black"/>
                </a:solidFill>
                <a:latin typeface="+mn-lt"/>
                <a:ea typeface="+mn-ea"/>
                <a:cs typeface="+mn-cs"/>
              </a:rPr>
              <a:t/>
            </a:r>
            <a:br>
              <a:rPr lang="lv-LV" sz="2700" b="1" dirty="0">
                <a:solidFill>
                  <a:prstClr val="black"/>
                </a:solidFill>
                <a:latin typeface="+mn-lt"/>
                <a:ea typeface="+mn-ea"/>
                <a:cs typeface="+mn-cs"/>
              </a:rPr>
            </a:br>
            <a:endParaRPr lang="lv-LV" sz="2700" dirty="0">
              <a:latin typeface="+mn-lt"/>
            </a:endParaRPr>
          </a:p>
        </p:txBody>
      </p:sp>
      <p:sp>
        <p:nvSpPr>
          <p:cNvPr id="7" name="Kājenes vietturis 6"/>
          <p:cNvSpPr>
            <a:spLocks noGrp="1"/>
          </p:cNvSpPr>
          <p:nvPr>
            <p:ph type="ftr" sz="quarter" idx="11"/>
          </p:nvPr>
        </p:nvSpPr>
        <p:spPr/>
        <p:txBody>
          <a:bodyPr/>
          <a:lstStyle/>
          <a:p>
            <a:r>
              <a:rPr lang="lv-LV" dirty="0" smtClean="0"/>
              <a:t>Čiekurkalna 1.līnija 1, k-4, Rīga</a:t>
            </a:r>
            <a:endParaRPr lang="lv-LV" dirty="0"/>
          </a:p>
        </p:txBody>
      </p:sp>
      <p:sp>
        <p:nvSpPr>
          <p:cNvPr id="6" name="Slaida numura vietturis 5"/>
          <p:cNvSpPr>
            <a:spLocks noGrp="1"/>
          </p:cNvSpPr>
          <p:nvPr>
            <p:ph type="sldNum" sz="quarter" idx="12"/>
          </p:nvPr>
        </p:nvSpPr>
        <p:spPr/>
        <p:txBody>
          <a:bodyPr/>
          <a:lstStyle/>
          <a:p>
            <a:fld id="{CB0EA9FA-F982-431F-BDE7-A23239E14667}" type="slidenum">
              <a:rPr lang="lv-LV" smtClean="0"/>
              <a:t>1</a:t>
            </a:fld>
            <a:endParaRPr lang="lv-LV" dirty="0"/>
          </a:p>
        </p:txBody>
      </p:sp>
      <p:pic>
        <p:nvPicPr>
          <p:cNvPr id="8" name="Picture 5" descr="gerb_kopaa.jpg"/>
          <p:cNvPicPr>
            <a:picLocks noChangeAspect="1"/>
          </p:cNvPicPr>
          <p:nvPr/>
        </p:nvPicPr>
        <p:blipFill>
          <a:blip r:embed="rId3" cstate="print"/>
          <a:stretch>
            <a:fillRect/>
          </a:stretch>
        </p:blipFill>
        <p:spPr>
          <a:xfrm>
            <a:off x="5524496" y="79939"/>
            <a:ext cx="1143008" cy="1981883"/>
          </a:xfrm>
          <a:prstGeom prst="rect">
            <a:avLst/>
          </a:prstGeom>
        </p:spPr>
      </p:pic>
    </p:spTree>
    <p:extLst>
      <p:ext uri="{BB962C8B-B14F-4D97-AF65-F5344CB8AC3E}">
        <p14:creationId xmlns:p14="http://schemas.microsoft.com/office/powerpoint/2010/main" val="788425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08.01.2021.g.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10.01.2021.g.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9618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038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15.01.2021.g.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17.01.2021.g.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786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2623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22.01.2021.g.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24.01.2021.g.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786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7664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29.01.2021.g.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31.01.2021.g.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786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7192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05.02.2021.g.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07.02.2021.g.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786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2132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latin typeface="Calibri" panose="020F0502020204030204"/>
                <a:ea typeface="Verdana" panose="020B0604030504040204" pitchFamily="34" charset="0"/>
                <a:cs typeface="Times New Roman" panose="02020603050405020304" pitchFamily="18" charset="0"/>
              </a:rPr>
            </a:br>
            <a:r>
              <a:rPr lang="lv-LV" sz="2400" b="1" dirty="0">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latin typeface="Calibri" panose="020F0502020204030204"/>
                <a:ea typeface="Verdana" panose="020B0604030504040204" pitchFamily="34" charset="0"/>
                <a:cs typeface="Times New Roman" panose="02020603050405020304" pitchFamily="18" charset="0"/>
              </a:rPr>
            </a:br>
            <a:r>
              <a:rPr lang="lv-LV" sz="2400" b="1" dirty="0">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latin typeface="Calibri" panose="020F0502020204030204"/>
                <a:ea typeface="Verdana" panose="020B0604030504040204" pitchFamily="34" charset="0"/>
                <a:cs typeface="Times New Roman" panose="02020603050405020304" pitchFamily="18" charset="0"/>
              </a:rPr>
            </a:br>
            <a:r>
              <a:rPr lang="lv-LV" sz="2400" b="1" dirty="0" smtClean="0">
                <a:latin typeface="Calibri" panose="020F0502020204030204"/>
                <a:ea typeface="Verdana" panose="020B0604030504040204" pitchFamily="34" charset="0"/>
                <a:cs typeface="Times New Roman" panose="02020603050405020304" pitchFamily="18" charset="0"/>
              </a:rPr>
              <a:t>kopā </a:t>
            </a:r>
            <a:r>
              <a:rPr lang="lv-LV" sz="2400" b="1" dirty="0" smtClean="0">
                <a:latin typeface="+mn-lt"/>
                <a:ea typeface="Verdana" panose="020B0604030504040204" pitchFamily="34" charset="0"/>
                <a:cs typeface="Times New Roman" panose="02020603050405020304" pitchFamily="18" charset="0"/>
              </a:rPr>
              <a:t>no 30.12.2020.g. plkst.22:00 </a:t>
            </a:r>
            <a:r>
              <a:rPr lang="lv-LV" sz="2400" b="1" dirty="0">
                <a:latin typeface="+mn-lt"/>
                <a:ea typeface="Verdana" panose="020B0604030504040204" pitchFamily="34" charset="0"/>
                <a:cs typeface="Times New Roman" panose="02020603050405020304" pitchFamily="18" charset="0"/>
              </a:rPr>
              <a:t>līdz </a:t>
            </a:r>
            <a:r>
              <a:rPr lang="lv-LV" sz="2400" b="1" dirty="0" smtClean="0">
                <a:latin typeface="+mn-lt"/>
                <a:ea typeface="Verdana" panose="020B0604030504040204" pitchFamily="34" charset="0"/>
                <a:cs typeface="Times New Roman" panose="02020603050405020304" pitchFamily="18" charset="0"/>
              </a:rPr>
              <a:t>07.02.2021.g.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r>
              <a:rPr lang="lv-LV" smtClean="0"/>
              <a:t>Čiekurkalna 1.līnija 1, k-4, Rīga</a:t>
            </a:r>
            <a:endParaRPr lang="lv-LV"/>
          </a:p>
        </p:txBody>
      </p:sp>
      <p:sp>
        <p:nvSpPr>
          <p:cNvPr id="3" name="Slaida numura vietturis 2"/>
          <p:cNvSpPr>
            <a:spLocks noGrp="1"/>
          </p:cNvSpPr>
          <p:nvPr>
            <p:ph type="sldNum" sz="quarter" idx="12"/>
          </p:nvPr>
        </p:nvSpPr>
        <p:spPr/>
        <p:txBody>
          <a:bodyPr/>
          <a:lstStyle/>
          <a:p>
            <a:fld id="{CB0EA9FA-F982-431F-BDE7-A23239E14667}" type="slidenum">
              <a:rPr lang="lv-LV" smtClean="0"/>
              <a:t>15</a:t>
            </a:fld>
            <a:endParaRPr lang="lv-LV" dirty="0"/>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ext uri="{D42A27DB-BD31-4B8C-83A1-F6EECF244321}">
                <p14:modId xmlns:p14="http://schemas.microsoft.com/office/powerpoint/2010/main" val="2956195191"/>
              </p:ext>
            </p:extLst>
          </p:nvPr>
        </p:nvGraphicFramePr>
        <p:xfrm>
          <a:off x="1820082" y="2307102"/>
          <a:ext cx="9954576" cy="39618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8651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19"/>
            <a:ext cx="8696613" cy="1327810"/>
          </a:xfrm>
        </p:spPr>
        <p:txBody>
          <a:bodyPr>
            <a:noAutofit/>
          </a:bodyPr>
          <a:lstStyle/>
          <a:p>
            <a:pPr lvl="0" algn="ctr">
              <a:lnSpc>
                <a:spcPct val="100000"/>
              </a:lnSpc>
              <a:spcBef>
                <a:spcPct val="20000"/>
              </a:spcBef>
            </a:pPr>
            <a:r>
              <a:rPr lang="lv-LV" sz="2400" b="1" dirty="0" smtClean="0">
                <a:solidFill>
                  <a:prstClr val="black"/>
                </a:solidFill>
                <a:latin typeface="+mn-lt"/>
                <a:ea typeface="Verdana" panose="020B0604030504040204" pitchFamily="34" charset="0"/>
                <a:cs typeface="Times New Roman" panose="02020603050405020304" pitchFamily="18" charset="0"/>
              </a:rPr>
              <a:t/>
            </a:r>
            <a:br>
              <a:rPr lang="lv-LV" sz="2400" b="1" dirty="0" smtClean="0">
                <a:solidFill>
                  <a:prstClr val="black"/>
                </a:solidFill>
                <a:latin typeface="+mn-lt"/>
                <a:ea typeface="Verdana" panose="020B0604030504040204" pitchFamily="34" charset="0"/>
                <a:cs typeface="Times New Roman" panose="02020603050405020304" pitchFamily="18" charset="0"/>
              </a:rPr>
            </a:br>
            <a:r>
              <a:rPr lang="lv-LV" sz="2400" b="1" dirty="0" smtClean="0">
                <a:latin typeface="+mn-lt"/>
                <a:ea typeface="Verdana" panose="020B0604030504040204" pitchFamily="34" charset="0"/>
                <a:cs typeface="Times New Roman" panose="02020603050405020304" pitchFamily="18" charset="0"/>
              </a:rPr>
              <a:t>Veiktie kontroles pasākumi </a:t>
            </a:r>
            <a:r>
              <a:rPr lang="lv-LV" sz="2400" b="1" dirty="0" smtClean="0">
                <a:latin typeface="Calibri" panose="020F0502020204030204"/>
                <a:ea typeface="Verdana" panose="020B0604030504040204" pitchFamily="34" charset="0"/>
                <a:cs typeface="Times New Roman" panose="02020603050405020304" pitchFamily="18" charset="0"/>
              </a:rPr>
              <a:t>ārkārtējās </a:t>
            </a:r>
            <a:r>
              <a:rPr lang="lv-LV" sz="2400" b="1" dirty="0">
                <a:latin typeface="Calibri" panose="020F0502020204030204"/>
                <a:ea typeface="Verdana" panose="020B0604030504040204" pitchFamily="34" charset="0"/>
                <a:cs typeface="Times New Roman" panose="02020603050405020304" pitchFamily="18" charset="0"/>
              </a:rPr>
              <a:t>situācijas </a:t>
            </a:r>
            <a:r>
              <a:rPr lang="lv-LV" sz="2400" b="1" dirty="0" smtClean="0">
                <a:latin typeface="Calibri" panose="020F0502020204030204"/>
                <a:ea typeface="Verdana" panose="020B0604030504040204" pitchFamily="34" charset="0"/>
                <a:cs typeface="Times New Roman" panose="02020603050405020304" pitchFamily="18" charset="0"/>
              </a:rPr>
              <a:t>laikā</a:t>
            </a:r>
            <a:r>
              <a:rPr lang="lv-LV" sz="2400" b="1" dirty="0" smtClean="0">
                <a:latin typeface="+mn-lt"/>
                <a:ea typeface="Verdana" panose="020B0604030504040204" pitchFamily="34" charset="0"/>
                <a:cs typeface="Times New Roman" panose="02020603050405020304" pitchFamily="18" charset="0"/>
              </a:rPr>
              <a:t/>
            </a:r>
            <a:br>
              <a:rPr lang="lv-LV" sz="2400" b="1" dirty="0" smtClean="0">
                <a:latin typeface="+mn-lt"/>
                <a:ea typeface="Verdana" panose="020B0604030504040204" pitchFamily="34" charset="0"/>
                <a:cs typeface="Times New Roman" panose="02020603050405020304" pitchFamily="18" charset="0"/>
              </a:rPr>
            </a:br>
            <a:r>
              <a:rPr lang="lv-LV" sz="2400" b="1" dirty="0">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latin typeface="Calibri" panose="020F0502020204030204"/>
                <a:ea typeface="Verdana" panose="020B0604030504040204" pitchFamily="34" charset="0"/>
                <a:cs typeface="Times New Roman" panose="02020603050405020304" pitchFamily="18" charset="0"/>
              </a:rPr>
            </a:br>
            <a:r>
              <a:rPr lang="lv-LV" sz="2400" b="1" dirty="0" smtClean="0">
                <a:latin typeface="Calibri" panose="020F0502020204030204"/>
                <a:ea typeface="Verdana" panose="020B0604030504040204" pitchFamily="34" charset="0"/>
                <a:cs typeface="Times New Roman" panose="02020603050405020304" pitchFamily="18" charset="0"/>
              </a:rPr>
              <a:t>kopā no 30.12.2021.g</a:t>
            </a:r>
            <a:r>
              <a:rPr lang="lv-LV" sz="2400" b="1" dirty="0">
                <a:latin typeface="Calibri" panose="020F0502020204030204"/>
                <a:ea typeface="Verdana" panose="020B0604030504040204" pitchFamily="34" charset="0"/>
                <a:cs typeface="Times New Roman" panose="02020603050405020304" pitchFamily="18" charset="0"/>
              </a:rPr>
              <a:t>. plkst.22:00 līdz </a:t>
            </a:r>
            <a:r>
              <a:rPr lang="lv-LV" sz="2400" b="1" dirty="0" smtClean="0">
                <a:latin typeface="Calibri" panose="020F0502020204030204"/>
                <a:ea typeface="Verdana" panose="020B0604030504040204" pitchFamily="34" charset="0"/>
                <a:cs typeface="Times New Roman" panose="02020603050405020304" pitchFamily="18" charset="0"/>
              </a:rPr>
              <a:t>07.02.2021.g</a:t>
            </a:r>
            <a:r>
              <a:rPr lang="lv-LV" sz="2400" b="1" dirty="0">
                <a:latin typeface="Calibri" panose="020F0502020204030204"/>
                <a:ea typeface="Verdana" panose="020B0604030504040204" pitchFamily="34" charset="0"/>
                <a:cs typeface="Times New Roman" panose="02020603050405020304" pitchFamily="18" charset="0"/>
              </a:rPr>
              <a:t>. </a:t>
            </a:r>
            <a:r>
              <a:rPr lang="lv-LV" sz="2400" b="1" dirty="0" smtClean="0">
                <a:latin typeface="Calibri" panose="020F0502020204030204"/>
                <a:ea typeface="Verdana" panose="020B0604030504040204" pitchFamily="34" charset="0"/>
                <a:cs typeface="Times New Roman" panose="02020603050405020304" pitchFamily="18" charset="0"/>
              </a:rPr>
              <a:t>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r>
              <a:rPr lang="lv-LV" smtClean="0"/>
              <a:t>Čiekurkalna 1.līnija 1, k-4, Rīga</a:t>
            </a:r>
            <a:endParaRPr lang="lv-LV"/>
          </a:p>
        </p:txBody>
      </p:sp>
      <p:sp>
        <p:nvSpPr>
          <p:cNvPr id="3" name="Slaida numura vietturis 2"/>
          <p:cNvSpPr>
            <a:spLocks noGrp="1"/>
          </p:cNvSpPr>
          <p:nvPr>
            <p:ph type="sldNum" sz="quarter" idx="12"/>
          </p:nvPr>
        </p:nvSpPr>
        <p:spPr/>
        <p:txBody>
          <a:bodyPr/>
          <a:lstStyle/>
          <a:p>
            <a:fld id="{CB0EA9FA-F982-431F-BDE7-A23239E14667}" type="slidenum">
              <a:rPr lang="lv-LV" smtClean="0"/>
              <a:t>16</a:t>
            </a:fld>
            <a:endParaRPr lang="lv-LV"/>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26" name="Diagramma 25"/>
          <p:cNvGraphicFramePr/>
          <p:nvPr>
            <p:extLst>
              <p:ext uri="{D42A27DB-BD31-4B8C-83A1-F6EECF244321}">
                <p14:modId xmlns:p14="http://schemas.microsoft.com/office/powerpoint/2010/main" val="77846196"/>
              </p:ext>
            </p:extLst>
          </p:nvPr>
        </p:nvGraphicFramePr>
        <p:xfrm>
          <a:off x="1927274" y="2307102"/>
          <a:ext cx="9847384" cy="4049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4437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Uzsāktie administratīvā pārkāpuma procesi un sagatavotie ziņojumi procesu uzsākšanai</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30.12.2020.g.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07.02.2021.g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3771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Iesaistītais personālsastāvs ārkārtējās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situācijas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laikā</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30.12.2020.g.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04.01.2021.g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12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19"/>
            <a:ext cx="8696613" cy="1583517"/>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Iesaistītais personālsastāvs ārkārtējās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situācijas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laikā</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08.01.2021.g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10.01.2021.g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un</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15.01.2021.g. plkst.22:00 līdz 17.01.2021.g. 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ext uri="{D42A27DB-BD31-4B8C-83A1-F6EECF244321}">
                <p14:modId xmlns:p14="http://schemas.microsoft.com/office/powerpoint/2010/main" val="181772615"/>
              </p:ext>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196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19"/>
            <a:ext cx="8696613" cy="1274617"/>
          </a:xfrm>
        </p:spPr>
        <p:txBody>
          <a:bodyPr>
            <a:noAutofit/>
          </a:bodyPr>
          <a:lstStyle/>
          <a:p>
            <a:pPr lvl="0" algn="ctr">
              <a:lnSpc>
                <a:spcPct val="100000"/>
              </a:lnSpc>
              <a:spcBef>
                <a:spcPct val="20000"/>
              </a:spcBef>
            </a:pPr>
            <a:r>
              <a:rPr lang="lv-LV" sz="2400" b="1" dirty="0" smtClean="0">
                <a:solidFill>
                  <a:prstClr val="black"/>
                </a:solidFill>
                <a:latin typeface="+mn-lt"/>
                <a:ea typeface="Verdana" panose="020B0604030504040204" pitchFamily="34" charset="0"/>
                <a:cs typeface="Times New Roman" panose="02020603050405020304" pitchFamily="18" charset="0"/>
              </a:rPr>
              <a:t>No 09.11.2020.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11.02.2021. </a:t>
            </a:r>
            <a:r>
              <a:rPr lang="lv-LV" sz="2400" b="1" dirty="0">
                <a:solidFill>
                  <a:prstClr val="black"/>
                </a:solidFill>
                <a:latin typeface="+mn-lt"/>
                <a:ea typeface="Verdana" panose="020B0604030504040204" pitchFamily="34" charset="0"/>
                <a:cs typeface="Times New Roman" panose="02020603050405020304" pitchFamily="18" charset="0"/>
              </a:rPr>
              <a:t>par epidemioloģiskās drošības pasākumu Covid-19 infekcijas izplatības ierobežošanai neievērošanu ārkārtējās situācijas laikā</a:t>
            </a:r>
            <a:r>
              <a:rPr lang="lv-LV" sz="2400" b="1" dirty="0" smtClean="0">
                <a:solidFill>
                  <a:prstClr val="black"/>
                </a:solidFill>
                <a:latin typeface="+mn-lt"/>
                <a:ea typeface="Verdana" panose="020B0604030504040204" pitchFamily="34" charset="0"/>
                <a:cs typeface="Times New Roman" panose="02020603050405020304" pitchFamily="18" charset="0"/>
              </a:rPr>
              <a:t>:</a:t>
            </a:r>
            <a:endParaRPr lang="lv-LV" sz="2400" dirty="0">
              <a:latin typeface="+mn-lt"/>
              <a:cs typeface="Times New Roman" panose="02020603050405020304" pitchFamily="18" charset="0"/>
            </a:endParaRPr>
          </a:p>
        </p:txBody>
      </p:sp>
      <p:sp>
        <p:nvSpPr>
          <p:cNvPr id="8" name="Teksta vietturis 7"/>
          <p:cNvSpPr>
            <a:spLocks noGrp="1"/>
          </p:cNvSpPr>
          <p:nvPr>
            <p:ph type="body" idx="1"/>
          </p:nvPr>
        </p:nvSpPr>
        <p:spPr>
          <a:xfrm>
            <a:off x="2277282" y="1637607"/>
            <a:ext cx="9070168" cy="4887884"/>
          </a:xfrm>
        </p:spPr>
        <p:txBody>
          <a:bodyPr>
            <a:normAutofit lnSpcReduction="10000"/>
          </a:bodyPr>
          <a:lstStyle/>
          <a:p>
            <a:r>
              <a:rPr lang="lv-LV" dirty="0" smtClean="0">
                <a:solidFill>
                  <a:schemeClr val="tx1"/>
                </a:solidFill>
              </a:rPr>
              <a:t>Kopā valstī no </a:t>
            </a:r>
            <a:r>
              <a:rPr lang="lv-LV" b="1" dirty="0" smtClean="0">
                <a:solidFill>
                  <a:schemeClr val="tx1"/>
                </a:solidFill>
              </a:rPr>
              <a:t>09.11.2020.</a:t>
            </a:r>
            <a:r>
              <a:rPr lang="lv-LV" dirty="0" smtClean="0">
                <a:solidFill>
                  <a:schemeClr val="tx1"/>
                </a:solidFill>
              </a:rPr>
              <a:t> līdz </a:t>
            </a:r>
            <a:r>
              <a:rPr lang="lv-LV" b="1" dirty="0" smtClean="0">
                <a:solidFill>
                  <a:schemeClr val="tx1"/>
                </a:solidFill>
              </a:rPr>
              <a:t>11.02.2021.</a:t>
            </a:r>
            <a:r>
              <a:rPr lang="lv-LV" dirty="0" smtClean="0">
                <a:solidFill>
                  <a:schemeClr val="tx1"/>
                </a:solidFill>
              </a:rPr>
              <a:t> ir reģistrēti </a:t>
            </a:r>
            <a:r>
              <a:rPr lang="lv-LV" b="1" dirty="0" smtClean="0">
                <a:solidFill>
                  <a:schemeClr val="tx1"/>
                </a:solidFill>
              </a:rPr>
              <a:t>17376 </a:t>
            </a:r>
            <a:r>
              <a:rPr lang="lv-LV" dirty="0" smtClean="0">
                <a:solidFill>
                  <a:schemeClr val="tx1"/>
                </a:solidFill>
              </a:rPr>
              <a:t>administratīvā pārkāpuma procesi:</a:t>
            </a:r>
            <a:endParaRPr lang="lv-LV" sz="2000" dirty="0">
              <a:solidFill>
                <a:schemeClr val="tx1"/>
              </a:solidFill>
            </a:endParaRPr>
          </a:p>
          <a:p>
            <a:pPr marL="342900" lvl="0" indent="-342900">
              <a:buFont typeface="Arial" panose="020B0604020202020204" pitchFamily="34" charset="0"/>
              <a:buChar char="•"/>
            </a:pPr>
            <a:r>
              <a:rPr lang="lv-LV" sz="2000" b="1" dirty="0" smtClean="0">
                <a:solidFill>
                  <a:schemeClr val="tx1"/>
                </a:solidFill>
              </a:rPr>
              <a:t>2035 </a:t>
            </a:r>
            <a:r>
              <a:rPr lang="lv-LV" sz="2000" b="1" dirty="0">
                <a:solidFill>
                  <a:schemeClr val="tx1"/>
                </a:solidFill>
              </a:rPr>
              <a:t>– </a:t>
            </a:r>
            <a:r>
              <a:rPr lang="lv-LV" sz="2000" dirty="0">
                <a:solidFill>
                  <a:schemeClr val="tx1"/>
                </a:solidFill>
              </a:rPr>
              <a:t>par covidpass.lv sistēmā neaizpildīto anketu</a:t>
            </a:r>
            <a:r>
              <a:rPr lang="lv-LV" sz="2000" b="1" dirty="0">
                <a:solidFill>
                  <a:schemeClr val="tx1"/>
                </a:solidFill>
              </a:rPr>
              <a:t>;</a:t>
            </a:r>
          </a:p>
          <a:p>
            <a:pPr marL="342900" lvl="0" indent="-342900">
              <a:buFont typeface="Arial" panose="020B0604020202020204" pitchFamily="34" charset="0"/>
              <a:buChar char="•"/>
            </a:pPr>
            <a:r>
              <a:rPr lang="lv-LV" sz="2000" b="1" dirty="0" smtClean="0">
                <a:solidFill>
                  <a:schemeClr val="tx1"/>
                </a:solidFill>
              </a:rPr>
              <a:t>2801 </a:t>
            </a:r>
            <a:r>
              <a:rPr lang="lv-LV" sz="2000" b="1" dirty="0">
                <a:solidFill>
                  <a:schemeClr val="tx1"/>
                </a:solidFill>
              </a:rPr>
              <a:t>– </a:t>
            </a:r>
            <a:r>
              <a:rPr lang="lv-LV" sz="2000" dirty="0">
                <a:solidFill>
                  <a:schemeClr val="tx1"/>
                </a:solidFill>
              </a:rPr>
              <a:t>par Covid-19 infekcijas izplatības pārvaldības likuma pārkāpumiem</a:t>
            </a:r>
            <a:r>
              <a:rPr lang="lv-LV" sz="2000" b="1" dirty="0" smtClean="0">
                <a:solidFill>
                  <a:schemeClr val="tx1"/>
                </a:solidFill>
              </a:rPr>
              <a:t>;</a:t>
            </a:r>
          </a:p>
          <a:p>
            <a:pPr lvl="0"/>
            <a:r>
              <a:rPr lang="lv-LV" sz="1400" i="1" u="sng" dirty="0">
                <a:solidFill>
                  <a:schemeClr val="tx1"/>
                </a:solidFill>
              </a:rPr>
              <a:t>MK noteikumi Nr.360 «Epidemioloģiskās drošības pasākumi Covid19 infekcijas izplatības ierobežošanai» (</a:t>
            </a:r>
            <a:r>
              <a:rPr lang="lv-LV" sz="1400" i="1" u="sng" dirty="0" err="1">
                <a:solidFill>
                  <a:schemeClr val="tx1"/>
                </a:solidFill>
              </a:rPr>
              <a:t>pašizolācijas</a:t>
            </a:r>
            <a:r>
              <a:rPr lang="lv-LV" sz="1400" i="1" u="sng" dirty="0">
                <a:solidFill>
                  <a:schemeClr val="tx1"/>
                </a:solidFill>
              </a:rPr>
              <a:t> neievērošana, pulcēšanās ierobežojumu pārkāpšana, mutes un deguna aizsega nelietošana</a:t>
            </a:r>
            <a:r>
              <a:rPr lang="lv-LV" sz="1400" i="1" u="sng" dirty="0" smtClean="0">
                <a:solidFill>
                  <a:schemeClr val="tx1"/>
                </a:solidFill>
              </a:rPr>
              <a:t>)</a:t>
            </a:r>
            <a:endParaRPr lang="lv-LV" sz="1400" i="1" u="sng" dirty="0">
              <a:solidFill>
                <a:schemeClr val="tx1"/>
              </a:solidFill>
            </a:endParaRPr>
          </a:p>
          <a:p>
            <a:pPr marL="342900" lvl="0" indent="-342900">
              <a:buFont typeface="Arial" panose="020B0604020202020204" pitchFamily="34" charset="0"/>
              <a:buChar char="•"/>
            </a:pPr>
            <a:r>
              <a:rPr lang="lv-LV" sz="2000" b="1" dirty="0" smtClean="0">
                <a:solidFill>
                  <a:schemeClr val="tx1"/>
                </a:solidFill>
              </a:rPr>
              <a:t>12540 </a:t>
            </a:r>
            <a:r>
              <a:rPr lang="lv-LV" sz="2000" dirty="0" smtClean="0">
                <a:solidFill>
                  <a:schemeClr val="tx1"/>
                </a:solidFill>
              </a:rPr>
              <a:t>– </a:t>
            </a:r>
            <a:r>
              <a:rPr lang="lv-LV" sz="2000" dirty="0">
                <a:solidFill>
                  <a:schemeClr val="tx1"/>
                </a:solidFill>
              </a:rPr>
              <a:t>«Par ārkārtējo situāciju un izņēmuma stāvokli</a:t>
            </a:r>
            <a:r>
              <a:rPr lang="lv-LV" sz="2000" dirty="0" smtClean="0">
                <a:solidFill>
                  <a:schemeClr val="tx1"/>
                </a:solidFill>
              </a:rPr>
              <a:t>».</a:t>
            </a:r>
          </a:p>
          <a:p>
            <a:r>
              <a:rPr lang="lv-LV" sz="1500" i="1" u="sng" dirty="0">
                <a:solidFill>
                  <a:schemeClr val="tx1"/>
                </a:solidFill>
              </a:rPr>
              <a:t>MK rīkojums Nr.655 «Par ārkārtējo situāciju un izņēmuma stāvokli» ( pulcēšanās ierobežojumu neievērošana, mutes un deguna aizsega nelietošana, pārkāpumi uzņēmējdarbībā</a:t>
            </a:r>
            <a:r>
              <a:rPr lang="lv-LV" sz="1500" i="1" u="sng" dirty="0" smtClean="0">
                <a:solidFill>
                  <a:schemeClr val="tx1"/>
                </a:solidFill>
              </a:rPr>
              <a:t>)</a:t>
            </a:r>
            <a:r>
              <a:rPr lang="lv-LV" sz="1800" b="1" dirty="0">
                <a:solidFill>
                  <a:schemeClr val="tx1"/>
                </a:solidFill>
              </a:rPr>
              <a:t> </a:t>
            </a:r>
            <a:endParaRPr lang="lv-LV" sz="1800" b="1" dirty="0" smtClean="0">
              <a:solidFill>
                <a:schemeClr val="tx1"/>
              </a:solidFill>
            </a:endParaRPr>
          </a:p>
          <a:p>
            <a:r>
              <a:rPr lang="lv-LV" sz="1800" b="1" dirty="0" smtClean="0">
                <a:solidFill>
                  <a:schemeClr val="tx1"/>
                </a:solidFill>
              </a:rPr>
              <a:t>10.02.2021</a:t>
            </a:r>
            <a:r>
              <a:rPr lang="lv-LV" sz="1800" b="1" dirty="0">
                <a:solidFill>
                  <a:schemeClr val="tx1"/>
                </a:solidFill>
              </a:rPr>
              <a:t>.</a:t>
            </a:r>
            <a:r>
              <a:rPr lang="lv-LV" sz="1800" dirty="0">
                <a:solidFill>
                  <a:schemeClr val="tx1"/>
                </a:solidFill>
              </a:rPr>
              <a:t> – APAS sistēmā reģistrēti </a:t>
            </a:r>
            <a:r>
              <a:rPr lang="lv-LV" sz="1800" b="1" dirty="0" smtClean="0">
                <a:solidFill>
                  <a:schemeClr val="tx1"/>
                </a:solidFill>
              </a:rPr>
              <a:t>137</a:t>
            </a:r>
            <a:r>
              <a:rPr lang="lv-LV" sz="1800" dirty="0" smtClean="0">
                <a:solidFill>
                  <a:schemeClr val="tx1"/>
                </a:solidFill>
              </a:rPr>
              <a:t> </a:t>
            </a:r>
            <a:r>
              <a:rPr lang="lv-LV" sz="1800" dirty="0">
                <a:solidFill>
                  <a:schemeClr val="tx1"/>
                </a:solidFill>
              </a:rPr>
              <a:t>administratīvie procesi, kas saistīti ar Covid-19 infekcijas izplatības ierobežojumu neievērošanu, no kuriem:</a:t>
            </a:r>
          </a:p>
          <a:p>
            <a:pPr marL="342900" indent="-342900">
              <a:buFont typeface="Arial" panose="020B0604020202020204" pitchFamily="34" charset="0"/>
              <a:buChar char="•"/>
            </a:pPr>
            <a:r>
              <a:rPr lang="lv-LV" sz="1600" b="1" dirty="0" smtClean="0">
                <a:solidFill>
                  <a:schemeClr val="tx1"/>
                </a:solidFill>
              </a:rPr>
              <a:t>49</a:t>
            </a:r>
            <a:r>
              <a:rPr lang="lv-LV" sz="1600" dirty="0" smtClean="0">
                <a:solidFill>
                  <a:schemeClr val="tx1"/>
                </a:solidFill>
              </a:rPr>
              <a:t> </a:t>
            </a:r>
            <a:r>
              <a:rPr lang="lv-LV" sz="1600" dirty="0">
                <a:solidFill>
                  <a:schemeClr val="tx1"/>
                </a:solidFill>
              </a:rPr>
              <a:t>– par covidpass.lv sistēmā neaizpildīto anketu;</a:t>
            </a:r>
          </a:p>
          <a:p>
            <a:pPr marL="342900" indent="-342900">
              <a:buFont typeface="Arial" panose="020B0604020202020204" pitchFamily="34" charset="0"/>
              <a:buChar char="•"/>
            </a:pPr>
            <a:r>
              <a:rPr lang="lv-LV" sz="1600" b="1" dirty="0" smtClean="0">
                <a:solidFill>
                  <a:schemeClr val="tx1"/>
                </a:solidFill>
              </a:rPr>
              <a:t>21</a:t>
            </a:r>
            <a:r>
              <a:rPr lang="lv-LV" sz="1600" dirty="0" smtClean="0">
                <a:solidFill>
                  <a:schemeClr val="tx1"/>
                </a:solidFill>
              </a:rPr>
              <a:t> </a:t>
            </a:r>
            <a:r>
              <a:rPr lang="lv-LV" sz="1600" dirty="0">
                <a:solidFill>
                  <a:schemeClr val="tx1"/>
                </a:solidFill>
              </a:rPr>
              <a:t>– par citiem Covid-19 infekcijas izplatības pārvaldības likuma pārkāpumiem;</a:t>
            </a:r>
          </a:p>
          <a:p>
            <a:pPr marL="342900" indent="-342900">
              <a:buFont typeface="Arial" panose="020B0604020202020204" pitchFamily="34" charset="0"/>
              <a:buChar char="•"/>
            </a:pPr>
            <a:r>
              <a:rPr lang="lv-LV" sz="1600" b="1" dirty="0" smtClean="0">
                <a:solidFill>
                  <a:schemeClr val="tx1"/>
                </a:solidFill>
              </a:rPr>
              <a:t>67</a:t>
            </a:r>
            <a:r>
              <a:rPr lang="lv-LV" sz="1600" dirty="0" smtClean="0">
                <a:solidFill>
                  <a:schemeClr val="tx1"/>
                </a:solidFill>
              </a:rPr>
              <a:t> </a:t>
            </a:r>
            <a:r>
              <a:rPr lang="lv-LV" sz="1600" dirty="0">
                <a:solidFill>
                  <a:schemeClr val="tx1"/>
                </a:solidFill>
              </a:rPr>
              <a:t>– «Par ārkārtējo situāciju un izņēmuma stāvokli».</a:t>
            </a:r>
          </a:p>
          <a:p>
            <a:pPr marL="342900" indent="-342900">
              <a:buFont typeface="Arial" panose="020B0604020202020204" pitchFamily="34" charset="0"/>
              <a:buChar char="•"/>
            </a:pPr>
            <a:r>
              <a:rPr lang="lv-LV" sz="1100" b="1" i="1" u="sng" dirty="0">
                <a:solidFill>
                  <a:schemeClr val="tx1"/>
                </a:solidFill>
              </a:rPr>
              <a:t>(</a:t>
            </a:r>
            <a:r>
              <a:rPr lang="lv-LV" sz="1100" i="1" u="sng" dirty="0">
                <a:solidFill>
                  <a:schemeClr val="tx1"/>
                </a:solidFill>
              </a:rPr>
              <a:t>Pulcēšanās ierobežojumu pārkāpšana - </a:t>
            </a:r>
            <a:r>
              <a:rPr lang="lv-LV" sz="1100" i="1" u="sng" dirty="0" smtClean="0">
                <a:solidFill>
                  <a:schemeClr val="tx1"/>
                </a:solidFill>
              </a:rPr>
              <a:t>52, </a:t>
            </a:r>
            <a:r>
              <a:rPr lang="lv-LV" sz="1100" i="1" u="sng" dirty="0">
                <a:solidFill>
                  <a:schemeClr val="tx1"/>
                </a:solidFill>
              </a:rPr>
              <a:t>Mutes un deguna aizsega nelietošana - </a:t>
            </a:r>
            <a:r>
              <a:rPr lang="lv-LV" sz="1100" i="1" u="sng" dirty="0" smtClean="0">
                <a:solidFill>
                  <a:schemeClr val="tx1"/>
                </a:solidFill>
              </a:rPr>
              <a:t>21, </a:t>
            </a:r>
            <a:r>
              <a:rPr lang="lv-LV" sz="1100" i="1" u="sng" dirty="0" err="1">
                <a:solidFill>
                  <a:schemeClr val="tx1"/>
                </a:solidFill>
              </a:rPr>
              <a:t>Mājsēdes</a:t>
            </a:r>
            <a:r>
              <a:rPr lang="lv-LV" sz="1100" i="1" u="sng" dirty="0">
                <a:solidFill>
                  <a:schemeClr val="tx1"/>
                </a:solidFill>
              </a:rPr>
              <a:t> neievērošana – </a:t>
            </a:r>
            <a:r>
              <a:rPr lang="lv-LV" sz="1100" i="1" u="sng" dirty="0" smtClean="0">
                <a:solidFill>
                  <a:schemeClr val="tx1"/>
                </a:solidFill>
              </a:rPr>
              <a:t>7, </a:t>
            </a:r>
            <a:r>
              <a:rPr lang="lv-LV" sz="1100" i="1" u="sng" dirty="0" err="1">
                <a:solidFill>
                  <a:schemeClr val="tx1"/>
                </a:solidFill>
              </a:rPr>
              <a:t>Pašizolācijas</a:t>
            </a:r>
            <a:r>
              <a:rPr lang="lv-LV" sz="1100" i="1" u="sng" dirty="0">
                <a:solidFill>
                  <a:schemeClr val="tx1"/>
                </a:solidFill>
              </a:rPr>
              <a:t> </a:t>
            </a:r>
            <a:r>
              <a:rPr lang="lv-LV" sz="1100" i="1" u="sng" dirty="0" smtClean="0">
                <a:solidFill>
                  <a:schemeClr val="tx1"/>
                </a:solidFill>
              </a:rPr>
              <a:t>neievērošana – 2, Citi </a:t>
            </a:r>
            <a:r>
              <a:rPr lang="lv-LV" sz="1100" i="1" u="sng" dirty="0">
                <a:solidFill>
                  <a:schemeClr val="tx1"/>
                </a:solidFill>
              </a:rPr>
              <a:t>gadījumi - 6</a:t>
            </a:r>
            <a:r>
              <a:rPr lang="lv-LV" sz="1100" i="1" u="sng" dirty="0" smtClean="0">
                <a:solidFill>
                  <a:schemeClr val="tx1"/>
                </a:solidFill>
              </a:rPr>
              <a:t>);</a:t>
            </a:r>
            <a:endParaRPr lang="lv-LV" sz="1100" i="1" u="sng" dirty="0">
              <a:solidFill>
                <a:schemeClr val="tx1"/>
              </a:solidFill>
            </a:endParaRPr>
          </a:p>
          <a:p>
            <a:pPr lvl="0"/>
            <a:endParaRPr lang="lv-LV" sz="1500" i="1" u="sng" dirty="0">
              <a:solidFill>
                <a:schemeClr val="tx1"/>
              </a:solidFill>
            </a:endParaRPr>
          </a:p>
          <a:p>
            <a:pPr marL="342900" indent="-342900">
              <a:buFont typeface="Arial" panose="020B0604020202020204" pitchFamily="34" charset="0"/>
              <a:buChar char="•"/>
            </a:pPr>
            <a:endParaRPr lang="lv-LV" sz="1400" i="1" u="sng" dirty="0">
              <a:solidFill>
                <a:schemeClr val="tx1"/>
              </a:solidFill>
            </a:endParaRPr>
          </a:p>
          <a:p>
            <a:pPr marL="342900" indent="-342900">
              <a:buFont typeface="Arial" panose="020B0604020202020204" pitchFamily="34" charset="0"/>
              <a:buChar char="•"/>
            </a:pPr>
            <a:endParaRPr lang="lv-LV" sz="2000" dirty="0" smtClean="0">
              <a:solidFill>
                <a:schemeClr val="tx1"/>
              </a:solidFill>
            </a:endParaRPr>
          </a:p>
          <a:p>
            <a:endParaRPr lang="lv-LV" sz="2000" dirty="0" smtClean="0">
              <a:solidFill>
                <a:schemeClr val="tx1"/>
              </a:solidFill>
            </a:endParaRPr>
          </a:p>
        </p:txBody>
      </p:sp>
      <p:sp>
        <p:nvSpPr>
          <p:cNvPr id="4" name="Kājenes vietturis 3"/>
          <p:cNvSpPr>
            <a:spLocks noGrp="1"/>
          </p:cNvSpPr>
          <p:nvPr>
            <p:ph type="ftr" sz="quarter" idx="11"/>
          </p:nvPr>
        </p:nvSpPr>
        <p:spPr/>
        <p:txBody>
          <a:bodyPr/>
          <a:lstStyle/>
          <a:p>
            <a:r>
              <a:rPr lang="lv-LV" dirty="0" smtClean="0"/>
              <a:t>Čiekurkalna 1.līnija 1, k-4, Rīga</a:t>
            </a:r>
            <a:endParaRPr lang="lv-LV" dirty="0"/>
          </a:p>
        </p:txBody>
      </p:sp>
      <p:sp>
        <p:nvSpPr>
          <p:cNvPr id="3" name="Slaida numura vietturis 2"/>
          <p:cNvSpPr>
            <a:spLocks noGrp="1"/>
          </p:cNvSpPr>
          <p:nvPr>
            <p:ph type="sldNum" sz="quarter" idx="12"/>
          </p:nvPr>
        </p:nvSpPr>
        <p:spPr/>
        <p:txBody>
          <a:bodyPr/>
          <a:lstStyle/>
          <a:p>
            <a:fld id="{CB0EA9FA-F982-431F-BDE7-A23239E14667}" type="slidenum">
              <a:rPr lang="lv-LV" smtClean="0"/>
              <a:t>2</a:t>
            </a:fld>
            <a:endParaRPr lang="lv-LV" dirty="0"/>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3548706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Iesaistītais personālsastāvs ārkārtējās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situācijas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laikā</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22.01.2021.g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24.01.2021.g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5696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Iesaistītais personālsastāvs ārkārtējās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situācijas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laikā</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29.01.2021.g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31.01.2021.g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4031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Iesaistītais personālsastāvs ārkārtējās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situācijas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laikā</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no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05.02.2021.g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plkst.22:00 līdz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07.02.2021.g</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plkst.05:00</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nvPr>
        </p:nvGraphicFramePr>
        <p:xfrm>
          <a:off x="1820082" y="2060154"/>
          <a:ext cx="9898306" cy="4078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4743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T</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irdzniecības un citu publisku vietu</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pastiprinātās kontroles un uzraudzības nodrošināšana</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no 06.02.2021. līdz 08.02.2021.</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ext uri="{D42A27DB-BD31-4B8C-83A1-F6EECF244321}">
                <p14:modId xmlns:p14="http://schemas.microsoft.com/office/powerpoint/2010/main" val="1556425829"/>
              </p:ext>
            </p:extLst>
          </p:nvPr>
        </p:nvGraphicFramePr>
        <p:xfrm>
          <a:off x="1443409" y="2155693"/>
          <a:ext cx="10308229" cy="40006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6200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Tirdzniecības vietās veiktās darbības</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no 06.02.2021. līdz 08.02.2021.</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ext uri="{D42A27DB-BD31-4B8C-83A1-F6EECF244321}">
                <p14:modId xmlns:p14="http://schemas.microsoft.com/office/powerpoint/2010/main" val="448214761"/>
              </p:ext>
            </p:extLst>
          </p:nvPr>
        </p:nvGraphicFramePr>
        <p:xfrm>
          <a:off x="1410158" y="2293034"/>
          <a:ext cx="10308229" cy="38452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1894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Citās </a:t>
            </a: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p</a:t>
            </a: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ubliskās vietās veiktās darbības</a:t>
            </a:r>
            <a:b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no 06.02.2021. līdz 08.02.2021.</a:t>
            </a:r>
            <a:endParaRPr lang="lv-LV" sz="2400" b="1"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6" name="Diagramma 5"/>
          <p:cNvGraphicFramePr/>
          <p:nvPr>
            <p:extLst>
              <p:ext uri="{D42A27DB-BD31-4B8C-83A1-F6EECF244321}">
                <p14:modId xmlns:p14="http://schemas.microsoft.com/office/powerpoint/2010/main" val="587921768"/>
              </p:ext>
            </p:extLst>
          </p:nvPr>
        </p:nvGraphicFramePr>
        <p:xfrm>
          <a:off x="1410158" y="2293034"/>
          <a:ext cx="10308229" cy="38452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20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err="1" smtClean="0">
                <a:solidFill>
                  <a:prstClr val="black"/>
                </a:solidFill>
                <a:latin typeface="Times New Roman" panose="02020603050405020304" pitchFamily="18" charset="0"/>
                <a:ea typeface="+mn-ea"/>
                <a:cs typeface="Times New Roman" panose="02020603050405020304" pitchFamily="18" charset="0"/>
              </a:rPr>
              <a:t>Mājsēdes</a:t>
            </a:r>
            <a:r>
              <a:rPr lang="lv-LV" sz="2400" b="1" dirty="0" smtClean="0">
                <a:solidFill>
                  <a:prstClr val="black"/>
                </a:solidFill>
                <a:latin typeface="Times New Roman" panose="02020603050405020304" pitchFamily="18" charset="0"/>
                <a:ea typeface="+mn-ea"/>
                <a:cs typeface="Times New Roman" panose="02020603050405020304" pitchFamily="18" charset="0"/>
              </a:rPr>
              <a:t> jautājums</a:t>
            </a:r>
            <a:endParaRPr lang="lv-LV" sz="2400" b="1" dirty="0">
              <a:latin typeface="Times New Roman" panose="02020603050405020304" pitchFamily="18" charset="0"/>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
        <p:nvSpPr>
          <p:cNvPr id="6" name="Teksta vietturis 5"/>
          <p:cNvSpPr>
            <a:spLocks noGrp="1"/>
          </p:cNvSpPr>
          <p:nvPr>
            <p:ph type="body" idx="1"/>
          </p:nvPr>
        </p:nvSpPr>
        <p:spPr>
          <a:xfrm>
            <a:off x="2126254" y="1787237"/>
            <a:ext cx="9221195" cy="4302414"/>
          </a:xfrm>
        </p:spPr>
        <p:txBody>
          <a:bodyPr>
            <a:normAutofit fontScale="77500" lnSpcReduction="20000"/>
          </a:bodyPr>
          <a:lstStyle/>
          <a:p>
            <a:pPr marL="342900" indent="-342900" algn="just">
              <a:buFont typeface="Arial" panose="020B0604020202020204" pitchFamily="34" charset="0"/>
              <a:buChar char="•"/>
            </a:pPr>
            <a:r>
              <a:rPr lang="lv-LV" sz="2200" b="1" dirty="0">
                <a:solidFill>
                  <a:schemeClr val="tx1"/>
                </a:solidFill>
                <a:latin typeface="Times New Roman" panose="02020603050405020304" pitchFamily="18" charset="0"/>
                <a:cs typeface="Times New Roman" panose="02020603050405020304" pitchFamily="18" charset="0"/>
              </a:rPr>
              <a:t>Ja </a:t>
            </a:r>
            <a:r>
              <a:rPr lang="lv-LV" sz="2200" b="1" dirty="0" err="1">
                <a:solidFill>
                  <a:schemeClr val="tx1"/>
                </a:solidFill>
                <a:latin typeface="Times New Roman" panose="02020603050405020304" pitchFamily="18" charset="0"/>
                <a:cs typeface="Times New Roman" panose="02020603050405020304" pitchFamily="18" charset="0"/>
              </a:rPr>
              <a:t>mājsēde</a:t>
            </a:r>
            <a:r>
              <a:rPr lang="lv-LV" sz="2200" b="1" dirty="0">
                <a:solidFill>
                  <a:schemeClr val="tx1"/>
                </a:solidFill>
                <a:latin typeface="Times New Roman" panose="02020603050405020304" pitchFamily="18" charset="0"/>
                <a:cs typeface="Times New Roman" panose="02020603050405020304" pitchFamily="18" charset="0"/>
              </a:rPr>
              <a:t> tiek atcelta, policija:</a:t>
            </a:r>
          </a:p>
          <a:p>
            <a:pPr marL="342900" indent="-342900" algn="just">
              <a:buFont typeface="Arial" panose="020B0604020202020204" pitchFamily="34" charset="0"/>
              <a:buChar char="•"/>
            </a:pPr>
            <a:r>
              <a:rPr lang="lv-LV" sz="2200" dirty="0">
                <a:solidFill>
                  <a:schemeClr val="tx1"/>
                </a:solidFill>
                <a:latin typeface="Times New Roman" panose="02020603050405020304" pitchFamily="18" charset="0"/>
                <a:cs typeface="Times New Roman" panose="02020603050405020304" pitchFamily="18" charset="0"/>
              </a:rPr>
              <a:t>1.	Darbadienu naktīs patruļas </a:t>
            </a:r>
            <a:r>
              <a:rPr lang="lv-LV" sz="2200" dirty="0" smtClean="0">
                <a:solidFill>
                  <a:schemeClr val="tx1"/>
                </a:solidFill>
                <a:latin typeface="Times New Roman" panose="02020603050405020304" pitchFamily="18" charset="0"/>
                <a:cs typeface="Times New Roman" panose="02020603050405020304" pitchFamily="18" charset="0"/>
              </a:rPr>
              <a:t>nodrošina ne mazāk kā </a:t>
            </a:r>
            <a:r>
              <a:rPr lang="lv-LV" sz="2200" dirty="0">
                <a:solidFill>
                  <a:schemeClr val="tx1"/>
                </a:solidFill>
                <a:latin typeface="Times New Roman" panose="02020603050405020304" pitchFamily="18" charset="0"/>
                <a:cs typeface="Times New Roman" panose="02020603050405020304" pitchFamily="18" charset="0"/>
              </a:rPr>
              <a:t>līdz </a:t>
            </a:r>
            <a:r>
              <a:rPr lang="lv-LV" sz="2200" dirty="0" smtClean="0">
                <a:solidFill>
                  <a:schemeClr val="tx1"/>
                </a:solidFill>
                <a:latin typeface="Times New Roman" panose="02020603050405020304" pitchFamily="18" charset="0"/>
                <a:cs typeface="Times New Roman" panose="02020603050405020304" pitchFamily="18" charset="0"/>
              </a:rPr>
              <a:t>šim, un, vadoties no esošās cilvēkresursu situācijas, mēģina iesaistīt pēc iespējas vairāk orientējot pulcēšanās un citu ierobežojumu kontrolei (transporta līdzekļos, mājsaimniecībās, citās publiski nepieejamās vietās;</a:t>
            </a:r>
            <a:endParaRPr lang="lv-LV" sz="22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lv-LV" sz="2200" dirty="0">
                <a:solidFill>
                  <a:schemeClr val="tx1"/>
                </a:solidFill>
                <a:latin typeface="Times New Roman" panose="02020603050405020304" pitchFamily="18" charset="0"/>
                <a:cs typeface="Times New Roman" panose="02020603050405020304" pitchFamily="18" charset="0"/>
              </a:rPr>
              <a:t>2.	Brīvdienu naktīs tiek nodrošinātas papildus patruļas, aptuveni 30% apmērā no </a:t>
            </a:r>
            <a:r>
              <a:rPr lang="lv-LV" sz="2200" dirty="0" err="1">
                <a:solidFill>
                  <a:schemeClr val="tx1"/>
                </a:solidFill>
                <a:latin typeface="Times New Roman" panose="02020603050405020304" pitchFamily="18" charset="0"/>
                <a:cs typeface="Times New Roman" panose="02020603050405020304" pitchFamily="18" charset="0"/>
              </a:rPr>
              <a:t>mājsēžu</a:t>
            </a:r>
            <a:r>
              <a:rPr lang="lv-LV" sz="2200" dirty="0">
                <a:solidFill>
                  <a:schemeClr val="tx1"/>
                </a:solidFill>
                <a:latin typeface="Times New Roman" panose="02020603050405020304" pitchFamily="18" charset="0"/>
                <a:cs typeface="Times New Roman" panose="02020603050405020304" pitchFamily="18" charset="0"/>
              </a:rPr>
              <a:t> laikā nodrošinātajām patruļām, ar mērķi nodrošināt policijas redzamību, un kontrolēt pulcēšanās ierobežojumu ievērošanu (gan transporta līdzekļos, gan publiskās vietās, gan nepubliskās vietās – reaģējot gan uz izsaukumiem, gan pēc savas iniciatīvas apsekojot iespējamās ballīšu vietas </a:t>
            </a:r>
            <a:r>
              <a:rPr lang="lv-LV" sz="2200" dirty="0" err="1">
                <a:solidFill>
                  <a:schemeClr val="tx1"/>
                </a:solidFill>
                <a:latin typeface="Times New Roman" panose="02020603050405020304" pitchFamily="18" charset="0"/>
                <a:cs typeface="Times New Roman" panose="02020603050405020304" pitchFamily="18" charset="0"/>
              </a:rPr>
              <a:t>utml</a:t>
            </a:r>
            <a:r>
              <a:rPr lang="lv-LV" sz="22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lv-LV" sz="2200" dirty="0">
                <a:solidFill>
                  <a:schemeClr val="tx1"/>
                </a:solidFill>
                <a:latin typeface="Times New Roman" panose="02020603050405020304" pitchFamily="18" charset="0"/>
                <a:cs typeface="Times New Roman" panose="02020603050405020304" pitchFamily="18" charset="0"/>
              </a:rPr>
              <a:t>3.	Nepārtraukti ikdienā, un īpaši brīvdienās, kad ir iespējama papildus resursu iesaistīšanas virsstundu darbā, </a:t>
            </a:r>
            <a:r>
              <a:rPr lang="lv-LV" sz="2200" dirty="0" err="1">
                <a:solidFill>
                  <a:schemeClr val="tx1"/>
                </a:solidFill>
                <a:latin typeface="Times New Roman" panose="02020603050405020304" pitchFamily="18" charset="0"/>
                <a:cs typeface="Times New Roman" panose="02020603050405020304" pitchFamily="18" charset="0"/>
              </a:rPr>
              <a:t>mājsēdēs</a:t>
            </a:r>
            <a:r>
              <a:rPr lang="lv-LV" sz="2200" dirty="0">
                <a:solidFill>
                  <a:schemeClr val="tx1"/>
                </a:solidFill>
                <a:latin typeface="Times New Roman" panose="02020603050405020304" pitchFamily="18" charset="0"/>
                <a:cs typeface="Times New Roman" panose="02020603050405020304" pitchFamily="18" charset="0"/>
              </a:rPr>
              <a:t> iepriekš iesaistītais personālsastāvs aptuveni 70%, nodrošinās  pastiprinātu kontroli </a:t>
            </a:r>
            <a:r>
              <a:rPr lang="lv-LV" sz="2200" i="1" u="sng" dirty="0">
                <a:solidFill>
                  <a:schemeClr val="tx1"/>
                </a:solidFill>
                <a:latin typeface="Times New Roman" panose="02020603050405020304" pitchFamily="18" charset="0"/>
                <a:cs typeface="Times New Roman" panose="02020603050405020304" pitchFamily="18" charset="0"/>
              </a:rPr>
              <a:t>tirdzniecības vietās </a:t>
            </a:r>
            <a:r>
              <a:rPr lang="lv-LV" sz="2200" dirty="0">
                <a:solidFill>
                  <a:schemeClr val="tx1"/>
                </a:solidFill>
                <a:latin typeface="Times New Roman" panose="02020603050405020304" pitchFamily="18" charset="0"/>
                <a:cs typeface="Times New Roman" panose="02020603050405020304" pitchFamily="18" charset="0"/>
              </a:rPr>
              <a:t>un </a:t>
            </a:r>
            <a:r>
              <a:rPr lang="lv-LV" sz="2200" i="1" u="sng" dirty="0">
                <a:solidFill>
                  <a:schemeClr val="tx1"/>
                </a:solidFill>
                <a:latin typeface="Times New Roman" panose="02020603050405020304" pitchFamily="18" charset="0"/>
                <a:cs typeface="Times New Roman" panose="02020603050405020304" pitchFamily="18" charset="0"/>
              </a:rPr>
              <a:t>citās publiskās vietās </a:t>
            </a:r>
            <a:r>
              <a:rPr lang="lv-LV" sz="2200" dirty="0">
                <a:solidFill>
                  <a:schemeClr val="tx1"/>
                </a:solidFill>
                <a:latin typeface="Times New Roman" panose="02020603050405020304" pitchFamily="18" charset="0"/>
                <a:cs typeface="Times New Roman" panose="02020603050405020304" pitchFamily="18" charset="0"/>
              </a:rPr>
              <a:t>– slēpošanas trases, slidkalniņi, slidotavas, pastaigu takas, zemledu makšķernieku vietas, sabiedriskais transports, DUS u.c. Tādejādi Valsts policija sadarbībā ar PP ar savu masveida klātbūtni sociāli aktīvajās diennakts stundās (dienā, vakaros) nodrošinās preventīvu ietekmi uz cilvēkiem, tai skaitā arī kontrolējot ne tikai pulcēšanos, bet arī masku lietošanu u.c. ierobežojumus atkarībā no vietām, kur kontrole tiks īstenota.</a:t>
            </a:r>
          </a:p>
          <a:p>
            <a:pPr marL="342900" indent="-342900" algn="just">
              <a:buFont typeface="Arial" panose="020B0604020202020204" pitchFamily="34" charset="0"/>
              <a:buChar char="•"/>
            </a:pPr>
            <a:r>
              <a:rPr lang="lv-LV" sz="2200" dirty="0">
                <a:solidFill>
                  <a:schemeClr val="tx1"/>
                </a:solidFill>
                <a:latin typeface="Times New Roman" panose="02020603050405020304" pitchFamily="18" charset="0"/>
                <a:cs typeface="Times New Roman" panose="02020603050405020304" pitchFamily="18" charset="0"/>
              </a:rPr>
              <a:t>4.	</a:t>
            </a:r>
            <a:r>
              <a:rPr lang="lv-LV" sz="2200" b="1" dirty="0">
                <a:solidFill>
                  <a:schemeClr val="tx1"/>
                </a:solidFill>
                <a:latin typeface="Times New Roman" panose="02020603050405020304" pitchFamily="18" charset="0"/>
                <a:cs typeface="Times New Roman" panose="02020603050405020304" pitchFamily="18" charset="0"/>
              </a:rPr>
              <a:t>Attiecīgi visa šī informācija tiek nodota ar visiem iespējamiem veidiem sabiedrībai plašsaziņas līdzekļos un sociālajos tīklos.</a:t>
            </a:r>
          </a:p>
          <a:p>
            <a:pPr marL="342900" indent="-342900" algn="just">
              <a:buFont typeface="Arial" panose="020B0604020202020204" pitchFamily="34" charset="0"/>
              <a:buChar char="•"/>
            </a:pPr>
            <a:endParaRPr lang="lv-LV" sz="2200" dirty="0">
              <a:solidFill>
                <a:schemeClr val="tx1"/>
              </a:solidFill>
            </a:endParaRPr>
          </a:p>
        </p:txBody>
      </p:sp>
    </p:spTree>
    <p:extLst>
      <p:ext uri="{BB962C8B-B14F-4D97-AF65-F5344CB8AC3E}">
        <p14:creationId xmlns:p14="http://schemas.microsoft.com/office/powerpoint/2010/main" val="42232789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0836" y="258620"/>
            <a:ext cx="8696613" cy="1272726"/>
          </a:xfrm>
        </p:spPr>
        <p:txBody>
          <a:bodyPr>
            <a:noAutofit/>
          </a:bodyPr>
          <a:lstStyle/>
          <a:p>
            <a:pPr lvl="0" algn="ctr">
              <a:lnSpc>
                <a:spcPct val="100000"/>
              </a:lnSpc>
              <a:spcBef>
                <a:spcPct val="20000"/>
              </a:spcBef>
            </a:pPr>
            <a:r>
              <a:rPr lang="lv-LV" sz="2400" b="1" dirty="0" err="1" smtClean="0">
                <a:solidFill>
                  <a:prstClr val="black"/>
                </a:solidFill>
                <a:latin typeface="Times New Roman" panose="02020603050405020304" pitchFamily="18" charset="0"/>
                <a:ea typeface="+mn-ea"/>
                <a:cs typeface="Times New Roman" panose="02020603050405020304" pitchFamily="18" charset="0"/>
              </a:rPr>
              <a:t>Mājsēdes</a:t>
            </a:r>
            <a:r>
              <a:rPr lang="lv-LV" sz="2400" b="1" dirty="0" smtClean="0">
                <a:solidFill>
                  <a:prstClr val="black"/>
                </a:solidFill>
                <a:latin typeface="Times New Roman" panose="02020603050405020304" pitchFamily="18" charset="0"/>
                <a:ea typeface="+mn-ea"/>
                <a:cs typeface="Times New Roman" panose="02020603050405020304" pitchFamily="18" charset="0"/>
              </a:rPr>
              <a:t> jautājums</a:t>
            </a:r>
            <a:endParaRPr lang="lv-LV" sz="2400" b="1" dirty="0">
              <a:latin typeface="Times New Roman" panose="02020603050405020304" pitchFamily="18" charset="0"/>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
        <p:nvSpPr>
          <p:cNvPr id="6" name="Teksta vietturis 5"/>
          <p:cNvSpPr>
            <a:spLocks noGrp="1"/>
          </p:cNvSpPr>
          <p:nvPr>
            <p:ph type="body" idx="1"/>
          </p:nvPr>
        </p:nvSpPr>
        <p:spPr>
          <a:xfrm>
            <a:off x="2126254" y="1787237"/>
            <a:ext cx="9221195" cy="4302414"/>
          </a:xfrm>
        </p:spPr>
        <p:txBody>
          <a:bodyPr>
            <a:normAutofit lnSpcReduction="10000"/>
          </a:bodyPr>
          <a:lstStyle/>
          <a:p>
            <a:pPr algn="just"/>
            <a:r>
              <a:rPr lang="lv-LV" sz="2200" b="1" dirty="0" smtClean="0">
                <a:solidFill>
                  <a:schemeClr val="tx1"/>
                </a:solidFill>
                <a:latin typeface="Times New Roman" panose="02020603050405020304" pitchFamily="18" charset="0"/>
                <a:cs typeface="Times New Roman" panose="02020603050405020304" pitchFamily="18" charset="0"/>
              </a:rPr>
              <a:t>Ja mājsēdi atceļ, galvenie </a:t>
            </a:r>
            <a:r>
              <a:rPr lang="lv-LV" sz="2200" b="1" dirty="0">
                <a:solidFill>
                  <a:schemeClr val="tx1"/>
                </a:solidFill>
                <a:latin typeface="Times New Roman" panose="02020603050405020304" pitchFamily="18" charset="0"/>
                <a:cs typeface="Times New Roman" panose="02020603050405020304" pitchFamily="18" charset="0"/>
              </a:rPr>
              <a:t>ieguvumi:</a:t>
            </a:r>
          </a:p>
          <a:p>
            <a:pPr marL="457200" indent="-457200" algn="just">
              <a:buFont typeface="+mj-lt"/>
              <a:buAutoNum type="arabicPeriod"/>
            </a:pPr>
            <a:r>
              <a:rPr lang="lv-LV" sz="2200" dirty="0" smtClean="0">
                <a:solidFill>
                  <a:schemeClr val="tx1"/>
                </a:solidFill>
                <a:latin typeface="Times New Roman" panose="02020603050405020304" pitchFamily="18" charset="0"/>
                <a:cs typeface="Times New Roman" panose="02020603050405020304" pitchFamily="18" charset="0"/>
              </a:rPr>
              <a:t>Efektīvāk </a:t>
            </a:r>
            <a:r>
              <a:rPr lang="lv-LV" sz="2200" dirty="0">
                <a:solidFill>
                  <a:schemeClr val="tx1"/>
                </a:solidFill>
                <a:latin typeface="Times New Roman" panose="02020603050405020304" pitchFamily="18" charset="0"/>
                <a:cs typeface="Times New Roman" panose="02020603050405020304" pitchFamily="18" charset="0"/>
              </a:rPr>
              <a:t>nodrošināti epidemioloģiski svarīgu ierobežojumu kontrole, </a:t>
            </a:r>
            <a:r>
              <a:rPr lang="lv-LV" sz="2200" dirty="0" smtClean="0">
                <a:solidFill>
                  <a:schemeClr val="tx1"/>
                </a:solidFill>
                <a:latin typeface="Times New Roman" panose="02020603050405020304" pitchFamily="18" charset="0"/>
                <a:cs typeface="Times New Roman" panose="02020603050405020304" pitchFamily="18" charset="0"/>
              </a:rPr>
              <a:t>tādejādi </a:t>
            </a:r>
            <a:r>
              <a:rPr lang="lv-LV" sz="2200" dirty="0">
                <a:solidFill>
                  <a:schemeClr val="tx1"/>
                </a:solidFill>
                <a:latin typeface="Times New Roman" panose="02020603050405020304" pitchFamily="18" charset="0"/>
                <a:cs typeface="Times New Roman" panose="02020603050405020304" pitchFamily="18" charset="0"/>
              </a:rPr>
              <a:t>mazinot saslimstību;</a:t>
            </a:r>
          </a:p>
          <a:p>
            <a:pPr marL="457200" indent="-457200" algn="just">
              <a:buFont typeface="+mj-lt"/>
              <a:buAutoNum type="arabicPeriod"/>
            </a:pPr>
            <a:r>
              <a:rPr lang="lv-LV" sz="2200" dirty="0" smtClean="0">
                <a:solidFill>
                  <a:schemeClr val="tx1"/>
                </a:solidFill>
                <a:latin typeface="Times New Roman" panose="02020603050405020304" pitchFamily="18" charset="0"/>
                <a:cs typeface="Times New Roman" panose="02020603050405020304" pitchFamily="18" charset="0"/>
              </a:rPr>
              <a:t>Mūsuprāt </a:t>
            </a:r>
            <a:r>
              <a:rPr lang="lv-LV" sz="2200" dirty="0">
                <a:solidFill>
                  <a:schemeClr val="tx1"/>
                </a:solidFill>
                <a:latin typeface="Times New Roman" panose="02020603050405020304" pitchFamily="18" charset="0"/>
                <a:cs typeface="Times New Roman" panose="02020603050405020304" pitchFamily="18" charset="0"/>
              </a:rPr>
              <a:t>sabiedrībai vieglāk uztverami loģiskāki ierobežojumi, kas vairos sociālo labsajūtu, tajā pat laikā neradot priekšstatu, ka viss ir labi;</a:t>
            </a:r>
          </a:p>
          <a:p>
            <a:pPr marL="457200" indent="-457200" algn="just">
              <a:buFont typeface="+mj-lt"/>
              <a:buAutoNum type="arabicPeriod"/>
            </a:pPr>
            <a:r>
              <a:rPr lang="lv-LV" sz="2200" dirty="0" smtClean="0">
                <a:solidFill>
                  <a:schemeClr val="tx1"/>
                </a:solidFill>
                <a:latin typeface="Times New Roman" panose="02020603050405020304" pitchFamily="18" charset="0"/>
                <a:cs typeface="Times New Roman" panose="02020603050405020304" pitchFamily="18" charset="0"/>
              </a:rPr>
              <a:t>Ietaupījums </a:t>
            </a:r>
            <a:r>
              <a:rPr lang="lv-LV" sz="2200" dirty="0">
                <a:solidFill>
                  <a:schemeClr val="tx1"/>
                </a:solidFill>
                <a:latin typeface="Times New Roman" panose="02020603050405020304" pitchFamily="18" charset="0"/>
                <a:cs typeface="Times New Roman" panose="02020603050405020304" pitchFamily="18" charset="0"/>
              </a:rPr>
              <a:t>uz nakts darba izmaksām.</a:t>
            </a:r>
          </a:p>
          <a:p>
            <a:pPr marL="342900" indent="-342900" algn="just">
              <a:buFont typeface="Arial" panose="020B0604020202020204" pitchFamily="34" charset="0"/>
              <a:buChar char="•"/>
            </a:pPr>
            <a:endParaRPr lang="lv-LV" sz="2200" dirty="0" smtClean="0">
              <a:solidFill>
                <a:schemeClr val="tx1"/>
              </a:solidFill>
              <a:latin typeface="Times New Roman" panose="02020603050405020304" pitchFamily="18" charset="0"/>
              <a:cs typeface="Times New Roman" panose="02020603050405020304" pitchFamily="18" charset="0"/>
            </a:endParaRPr>
          </a:p>
          <a:p>
            <a:pPr algn="just"/>
            <a:r>
              <a:rPr lang="lv-LV" sz="2200" b="1" dirty="0" smtClean="0">
                <a:solidFill>
                  <a:schemeClr val="tx1"/>
                </a:solidFill>
                <a:latin typeface="Times New Roman" panose="02020603050405020304" pitchFamily="18" charset="0"/>
                <a:cs typeface="Times New Roman" panose="02020603050405020304" pitchFamily="18" charset="0"/>
              </a:rPr>
              <a:t>Ja </a:t>
            </a:r>
            <a:r>
              <a:rPr lang="lv-LV" sz="2200" b="1" dirty="0">
                <a:solidFill>
                  <a:schemeClr val="tx1"/>
                </a:solidFill>
                <a:latin typeface="Times New Roman" panose="02020603050405020304" pitchFamily="18" charset="0"/>
                <a:cs typeface="Times New Roman" panose="02020603050405020304" pitchFamily="18" charset="0"/>
              </a:rPr>
              <a:t>mājsēdi </a:t>
            </a:r>
            <a:r>
              <a:rPr lang="lv-LV" sz="2200" b="1" dirty="0" smtClean="0">
                <a:solidFill>
                  <a:schemeClr val="tx1"/>
                </a:solidFill>
                <a:latin typeface="Times New Roman" panose="02020603050405020304" pitchFamily="18" charset="0"/>
                <a:cs typeface="Times New Roman" panose="02020603050405020304" pitchFamily="18" charset="0"/>
              </a:rPr>
              <a:t>neatceļ </a:t>
            </a:r>
            <a:r>
              <a:rPr lang="lv-LV" sz="2200" dirty="0">
                <a:solidFill>
                  <a:schemeClr val="tx1"/>
                </a:solidFill>
                <a:latin typeface="Times New Roman" panose="02020603050405020304" pitchFamily="18" charset="0"/>
                <a:cs typeface="Times New Roman" panose="02020603050405020304" pitchFamily="18" charset="0"/>
              </a:rPr>
              <a:t>– resursu sadalījums </a:t>
            </a:r>
            <a:r>
              <a:rPr lang="lv-LV" sz="2200" dirty="0" smtClean="0">
                <a:solidFill>
                  <a:schemeClr val="tx1"/>
                </a:solidFill>
                <a:latin typeface="Times New Roman" panose="02020603050405020304" pitchFamily="18" charset="0"/>
                <a:cs typeface="Times New Roman" panose="02020603050405020304" pitchFamily="18" charset="0"/>
              </a:rPr>
              <a:t>tiek plānots brīvdienās </a:t>
            </a:r>
            <a:r>
              <a:rPr lang="lv-LV" sz="2200" dirty="0">
                <a:solidFill>
                  <a:schemeClr val="tx1"/>
                </a:solidFill>
                <a:latin typeface="Times New Roman" panose="02020603050405020304" pitchFamily="18" charset="0"/>
                <a:cs typeface="Times New Roman" panose="02020603050405020304" pitchFamily="18" charset="0"/>
              </a:rPr>
              <a:t>50% naktī, 50% </a:t>
            </a:r>
            <a:r>
              <a:rPr lang="lv-LV" sz="2200" dirty="0" smtClean="0">
                <a:solidFill>
                  <a:schemeClr val="tx1"/>
                </a:solidFill>
                <a:latin typeface="Times New Roman" panose="02020603050405020304" pitchFamily="18" charset="0"/>
                <a:cs typeface="Times New Roman" panose="02020603050405020304" pitchFamily="18" charset="0"/>
              </a:rPr>
              <a:t>dienā visiem minētajiem kontroles pasākumiem. </a:t>
            </a:r>
            <a:r>
              <a:rPr lang="lv-LV" sz="2200" dirty="0">
                <a:solidFill>
                  <a:schemeClr val="tx1"/>
                </a:solidFill>
                <a:latin typeface="Times New Roman" panose="02020603050405020304" pitchFamily="18" charset="0"/>
                <a:cs typeface="Times New Roman" panose="02020603050405020304" pitchFamily="18" charset="0"/>
              </a:rPr>
              <a:t>Turklāt naktī iespējams laiks mājsēdei jānosaka līdz plkst </a:t>
            </a:r>
            <a:r>
              <a:rPr lang="lv-LV" sz="2200" dirty="0" smtClean="0">
                <a:solidFill>
                  <a:schemeClr val="tx1"/>
                </a:solidFill>
                <a:latin typeface="Times New Roman" panose="02020603050405020304" pitchFamily="18" charset="0"/>
                <a:cs typeface="Times New Roman" panose="02020603050405020304" pitchFamily="18" charset="0"/>
              </a:rPr>
              <a:t>02.00</a:t>
            </a:r>
            <a:r>
              <a:rPr lang="lv-LV" sz="2200" dirty="0">
                <a:solidFill>
                  <a:schemeClr val="tx1"/>
                </a:solidFill>
                <a:latin typeface="Times New Roman" panose="02020603050405020304" pitchFamily="18" charset="0"/>
                <a:cs typeface="Times New Roman" panose="02020603050405020304" pitchFamily="18" charset="0"/>
              </a:rPr>
              <a:t>. Darbadienās izlīdzamies ar to, kas </a:t>
            </a:r>
            <a:r>
              <a:rPr lang="lv-LV" sz="2200" dirty="0" smtClean="0">
                <a:solidFill>
                  <a:schemeClr val="tx1"/>
                </a:solidFill>
                <a:latin typeface="Times New Roman" panose="02020603050405020304" pitchFamily="18" charset="0"/>
                <a:cs typeface="Times New Roman" panose="02020603050405020304" pitchFamily="18" charset="0"/>
              </a:rPr>
              <a:t>ir, </a:t>
            </a:r>
            <a:r>
              <a:rPr lang="lv-LV" sz="2200" dirty="0">
                <a:solidFill>
                  <a:schemeClr val="tx1"/>
                </a:solidFill>
                <a:latin typeface="Times New Roman" panose="02020603050405020304" pitchFamily="18" charset="0"/>
                <a:cs typeface="Times New Roman" panose="02020603050405020304" pitchFamily="18" charset="0"/>
              </a:rPr>
              <a:t>papildus iesaistot arī virsstundu darbā kontrolēm tirdzniecības vietās un citās publiskās vietās. </a:t>
            </a:r>
          </a:p>
          <a:p>
            <a:pPr marL="342900" indent="-342900" algn="just">
              <a:buFont typeface="Arial" panose="020B0604020202020204" pitchFamily="34" charset="0"/>
              <a:buChar char="•"/>
            </a:pPr>
            <a:endParaRPr lang="lv-LV" sz="2200" dirty="0">
              <a:solidFill>
                <a:schemeClr val="tx1"/>
              </a:solidFill>
            </a:endParaRPr>
          </a:p>
        </p:txBody>
      </p:sp>
    </p:spTree>
    <p:extLst>
      <p:ext uri="{BB962C8B-B14F-4D97-AF65-F5344CB8AC3E}">
        <p14:creationId xmlns:p14="http://schemas.microsoft.com/office/powerpoint/2010/main" val="3736244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p:txBody>
          <a:bodyPr>
            <a:noAutofit/>
          </a:bodyPr>
          <a:lstStyle/>
          <a:p>
            <a:pPr lvl="0" algn="ctr">
              <a:lnSpc>
                <a:spcPct val="100000"/>
              </a:lnSpc>
              <a:spcBef>
                <a:spcPts val="0"/>
              </a:spcBef>
            </a:pPr>
            <a:r>
              <a:rPr lang="lv-LV" sz="2400" b="1" dirty="0">
                <a:solidFill>
                  <a:prstClr val="black"/>
                </a:solidFill>
                <a:latin typeface="Calibri" panose="020F0502020204030204"/>
                <a:cs typeface="Times New Roman" panose="02020603050405020304" pitchFamily="18" charset="0"/>
              </a:rPr>
              <a:t>COVID-19 dati par aktuālo situāciju Valsts policijā</a:t>
            </a:r>
            <a:br>
              <a:rPr lang="lv-LV" sz="2400" b="1" dirty="0">
                <a:solidFill>
                  <a:prstClr val="black"/>
                </a:solidFill>
                <a:latin typeface="Calibri" panose="020F0502020204030204"/>
                <a:cs typeface="Times New Roman" panose="02020603050405020304" pitchFamily="18" charset="0"/>
              </a:rPr>
            </a:br>
            <a:r>
              <a:rPr lang="lv-LV" sz="2400" b="1" dirty="0">
                <a:solidFill>
                  <a:prstClr val="black"/>
                </a:solidFill>
                <a:latin typeface="Calibri" panose="020F0502020204030204"/>
                <a:cs typeface="Times New Roman" panose="02020603050405020304" pitchFamily="18" charset="0"/>
              </a:rPr>
              <a:t>uz </a:t>
            </a:r>
            <a:r>
              <a:rPr lang="lv-LV" sz="2400" b="1" dirty="0" smtClean="0">
                <a:solidFill>
                  <a:prstClr val="black"/>
                </a:solidFill>
                <a:latin typeface="Calibri" panose="020F0502020204030204"/>
                <a:cs typeface="Times New Roman" panose="02020603050405020304" pitchFamily="18" charset="0"/>
              </a:rPr>
              <a:t>18.01.2021. </a:t>
            </a:r>
            <a:r>
              <a:rPr lang="lv-LV" sz="2400" b="1" dirty="0">
                <a:solidFill>
                  <a:prstClr val="black"/>
                </a:solidFill>
                <a:latin typeface="Calibri" panose="020F0502020204030204"/>
                <a:cs typeface="Times New Roman" panose="02020603050405020304" pitchFamily="18" charset="0"/>
              </a:rPr>
              <a:t>plkst. </a:t>
            </a:r>
            <a:r>
              <a:rPr lang="lv-LV" sz="2400" b="1" dirty="0" smtClean="0">
                <a:solidFill>
                  <a:prstClr val="black"/>
                </a:solidFill>
                <a:latin typeface="Calibri" panose="020F0502020204030204"/>
                <a:cs typeface="Times New Roman" panose="02020603050405020304" pitchFamily="18" charset="0"/>
              </a:rPr>
              <a:t>17:00 (</a:t>
            </a:r>
            <a:r>
              <a:rPr lang="lv-LV" sz="2400" b="1" u="sng" dirty="0" smtClean="0">
                <a:solidFill>
                  <a:prstClr val="black"/>
                </a:solidFill>
                <a:latin typeface="Calibri" panose="020F0502020204030204"/>
                <a:cs typeface="Times New Roman" panose="02020603050405020304" pitchFamily="18" charset="0"/>
              </a:rPr>
              <a:t>lielākais skaits</a:t>
            </a:r>
            <a:r>
              <a:rPr lang="lv-LV" sz="2400" b="1" dirty="0" smtClean="0">
                <a:solidFill>
                  <a:prstClr val="black"/>
                </a:solidFill>
                <a:latin typeface="Calibri" panose="020F0502020204030204"/>
                <a:cs typeface="Times New Roman" panose="02020603050405020304" pitchFamily="18" charset="0"/>
              </a:rPr>
              <a:t>)</a:t>
            </a:r>
            <a:endParaRPr lang="lv-LV" sz="2400" dirty="0"/>
          </a:p>
        </p:txBody>
      </p:sp>
      <p:sp>
        <p:nvSpPr>
          <p:cNvPr id="5" name="Satura vietturis 4"/>
          <p:cNvSpPr>
            <a:spLocks noGrp="1"/>
          </p:cNvSpPr>
          <p:nvPr>
            <p:ph sz="half" idx="1"/>
          </p:nvPr>
        </p:nvSpPr>
        <p:spPr>
          <a:xfrm>
            <a:off x="2170322" y="1608463"/>
            <a:ext cx="4197427" cy="4568499"/>
          </a:xfrm>
        </p:spPr>
        <p:txBody>
          <a:bodyPr>
            <a:normAutofit lnSpcReduction="10000"/>
          </a:bodyPr>
          <a:lstStyle/>
          <a:p>
            <a:pPr marL="0" lvl="0" indent="0" algn="ctr">
              <a:lnSpc>
                <a:spcPct val="100000"/>
              </a:lnSpc>
              <a:spcBef>
                <a:spcPct val="20000"/>
              </a:spcBef>
              <a:buNone/>
            </a:pPr>
            <a:endParaRPr lang="lv-LV" sz="1600" b="1" dirty="0">
              <a:solidFill>
                <a:prstClr val="black"/>
              </a:solidFill>
            </a:endParaRPr>
          </a:p>
          <a:p>
            <a:pPr marL="0" lvl="0" indent="0" algn="ctr">
              <a:lnSpc>
                <a:spcPct val="100000"/>
              </a:lnSpc>
              <a:spcBef>
                <a:spcPts val="0"/>
              </a:spcBef>
              <a:buNone/>
            </a:pPr>
            <a:r>
              <a:rPr lang="lv-LV" sz="2000" b="1" dirty="0">
                <a:solidFill>
                  <a:prstClr val="black"/>
                </a:solidFill>
              </a:rPr>
              <a:t>Covid-19 pozitīvie VP </a:t>
            </a:r>
            <a:r>
              <a:rPr lang="lv-LV" sz="2000" b="1" dirty="0" smtClean="0"/>
              <a:t>nodarbinātajiem</a:t>
            </a:r>
            <a:endParaRPr lang="lv-LV" sz="2000" b="1" dirty="0"/>
          </a:p>
          <a:p>
            <a:pPr lvl="0">
              <a:lnSpc>
                <a:spcPct val="100000"/>
              </a:lnSpc>
              <a:spcBef>
                <a:spcPts val="0"/>
              </a:spcBef>
            </a:pPr>
            <a:r>
              <a:rPr lang="lv-LV" sz="2000" dirty="0"/>
              <a:t>VP Rīgas RP		</a:t>
            </a:r>
            <a:r>
              <a:rPr lang="lv-LV" sz="2000" dirty="0" smtClean="0"/>
              <a:t>72</a:t>
            </a:r>
          </a:p>
          <a:p>
            <a:pPr lvl="0">
              <a:lnSpc>
                <a:spcPct val="100000"/>
              </a:lnSpc>
              <a:spcBef>
                <a:spcPts val="0"/>
              </a:spcBef>
            </a:pPr>
            <a:r>
              <a:rPr lang="lv-LV" sz="2000" dirty="0" smtClean="0"/>
              <a:t>VP Zemgales RP	</a:t>
            </a:r>
            <a:r>
              <a:rPr lang="lv-LV" sz="2000" dirty="0"/>
              <a:t>9</a:t>
            </a:r>
            <a:endParaRPr lang="lv-LV" sz="2000" dirty="0" smtClean="0"/>
          </a:p>
          <a:p>
            <a:pPr lvl="0">
              <a:lnSpc>
                <a:spcPct val="100000"/>
              </a:lnSpc>
              <a:spcBef>
                <a:spcPts val="0"/>
              </a:spcBef>
            </a:pPr>
            <a:r>
              <a:rPr lang="lv-LV" sz="2000" dirty="0" smtClean="0"/>
              <a:t>VP </a:t>
            </a:r>
            <a:r>
              <a:rPr lang="lv-LV" sz="2000" dirty="0"/>
              <a:t>Vidzemes RP	7</a:t>
            </a:r>
          </a:p>
          <a:p>
            <a:pPr lvl="0">
              <a:lnSpc>
                <a:spcPct val="100000"/>
              </a:lnSpc>
              <a:spcBef>
                <a:spcPts val="0"/>
              </a:spcBef>
            </a:pPr>
            <a:r>
              <a:rPr lang="lv-LV" sz="2000" dirty="0"/>
              <a:t>VP Latgales RP		</a:t>
            </a:r>
            <a:r>
              <a:rPr lang="lv-LV" sz="2000" dirty="0" smtClean="0"/>
              <a:t>17</a:t>
            </a:r>
            <a:endParaRPr lang="lv-LV" sz="2000" dirty="0"/>
          </a:p>
          <a:p>
            <a:pPr lvl="0">
              <a:lnSpc>
                <a:spcPct val="100000"/>
              </a:lnSpc>
              <a:spcBef>
                <a:spcPts val="0"/>
              </a:spcBef>
            </a:pPr>
            <a:r>
              <a:rPr lang="lv-LV" sz="2000" dirty="0"/>
              <a:t>VP Kurzemes </a:t>
            </a:r>
            <a:r>
              <a:rPr lang="lv-LV" sz="2000" dirty="0" smtClean="0"/>
              <a:t>RP	3</a:t>
            </a:r>
            <a:endParaRPr lang="lv-LV" sz="2000" dirty="0"/>
          </a:p>
          <a:p>
            <a:pPr lvl="0">
              <a:lnSpc>
                <a:spcPct val="100000"/>
              </a:lnSpc>
              <a:spcBef>
                <a:spcPts val="0"/>
              </a:spcBef>
            </a:pPr>
            <a:r>
              <a:rPr lang="lv-LV" sz="2000" dirty="0"/>
              <a:t>GKPP			</a:t>
            </a:r>
            <a:r>
              <a:rPr lang="lv-LV" sz="2000" dirty="0" smtClean="0"/>
              <a:t>18</a:t>
            </a:r>
            <a:endParaRPr lang="lv-LV" sz="2000" dirty="0"/>
          </a:p>
          <a:p>
            <a:pPr lvl="0">
              <a:lnSpc>
                <a:spcPct val="100000"/>
              </a:lnSpc>
              <a:spcBef>
                <a:spcPts val="0"/>
              </a:spcBef>
            </a:pPr>
            <a:r>
              <a:rPr lang="lv-LV" sz="2000" dirty="0" err="1"/>
              <a:t>GKrPP</a:t>
            </a:r>
            <a:r>
              <a:rPr lang="lv-LV" sz="2000" dirty="0"/>
              <a:t>			</a:t>
            </a:r>
            <a:r>
              <a:rPr lang="lv-LV" sz="2000" dirty="0" smtClean="0"/>
              <a:t>17</a:t>
            </a:r>
            <a:endParaRPr lang="lv-LV" sz="2000" dirty="0"/>
          </a:p>
          <a:p>
            <a:pPr lvl="0">
              <a:lnSpc>
                <a:spcPct val="100000"/>
              </a:lnSpc>
              <a:spcBef>
                <a:spcPts val="0"/>
              </a:spcBef>
            </a:pPr>
            <a:r>
              <a:rPr lang="lv-LV" sz="2000" dirty="0"/>
              <a:t>IKB			1</a:t>
            </a:r>
          </a:p>
          <a:p>
            <a:pPr lvl="0">
              <a:lnSpc>
                <a:spcPct val="100000"/>
              </a:lnSpc>
              <a:spcBef>
                <a:spcPts val="0"/>
              </a:spcBef>
            </a:pPr>
            <a:r>
              <a:rPr lang="lv-LV" sz="2000" dirty="0"/>
              <a:t>VP Kriminālistikas p.	</a:t>
            </a:r>
            <a:r>
              <a:rPr lang="lv-LV" sz="2000" dirty="0" smtClean="0"/>
              <a:t>2</a:t>
            </a:r>
            <a:endParaRPr lang="lv-LV" sz="2000" dirty="0"/>
          </a:p>
          <a:p>
            <a:pPr lvl="0">
              <a:lnSpc>
                <a:spcPct val="100000"/>
              </a:lnSpc>
              <a:spcBef>
                <a:spcPts val="0"/>
              </a:spcBef>
            </a:pPr>
            <a:r>
              <a:rPr lang="lv-LV" sz="2000" dirty="0"/>
              <a:t>VP GAP		</a:t>
            </a:r>
            <a:r>
              <a:rPr lang="lv-LV" sz="2000" dirty="0" smtClean="0"/>
              <a:t>3</a:t>
            </a:r>
          </a:p>
          <a:p>
            <a:pPr lvl="0">
              <a:lnSpc>
                <a:spcPct val="100000"/>
              </a:lnSpc>
              <a:spcBef>
                <a:spcPts val="0"/>
              </a:spcBef>
            </a:pPr>
            <a:r>
              <a:rPr lang="lv-LV" sz="2000" dirty="0" smtClean="0"/>
              <a:t>VPK			1</a:t>
            </a:r>
          </a:p>
          <a:p>
            <a:pPr lvl="0">
              <a:lnSpc>
                <a:spcPct val="100000"/>
              </a:lnSpc>
              <a:spcBef>
                <a:spcPts val="0"/>
              </a:spcBef>
            </a:pPr>
            <a:r>
              <a:rPr lang="lv-LV" sz="2000" dirty="0" smtClean="0"/>
              <a:t>FP			2</a:t>
            </a:r>
          </a:p>
          <a:p>
            <a:pPr marL="0" lvl="0" indent="0">
              <a:lnSpc>
                <a:spcPct val="100000"/>
              </a:lnSpc>
              <a:spcBef>
                <a:spcPts val="0"/>
              </a:spcBef>
              <a:buNone/>
            </a:pPr>
            <a:r>
              <a:rPr lang="lv-LV" sz="2000" b="1" dirty="0" smtClean="0"/>
              <a:t>Kopā</a:t>
            </a:r>
            <a:r>
              <a:rPr lang="lv-LV" sz="2000" b="1" dirty="0"/>
              <a:t>:			</a:t>
            </a:r>
            <a:r>
              <a:rPr lang="lv-LV" sz="2000" b="1" dirty="0" smtClean="0"/>
              <a:t>152</a:t>
            </a:r>
            <a:endParaRPr lang="lv-LV" sz="2000" b="1" dirty="0"/>
          </a:p>
        </p:txBody>
      </p:sp>
      <p:sp>
        <p:nvSpPr>
          <p:cNvPr id="4" name="Satura vietturis 3"/>
          <p:cNvSpPr>
            <a:spLocks noGrp="1"/>
          </p:cNvSpPr>
          <p:nvPr>
            <p:ph sz="half" idx="2"/>
          </p:nvPr>
        </p:nvSpPr>
        <p:spPr>
          <a:xfrm>
            <a:off x="6990294" y="1801906"/>
            <a:ext cx="4363506" cy="4375057"/>
          </a:xfrm>
        </p:spPr>
        <p:txBody>
          <a:bodyPr>
            <a:normAutofit lnSpcReduction="10000"/>
          </a:bodyPr>
          <a:lstStyle/>
          <a:p>
            <a:pPr marL="0" lvl="0" indent="0" algn="ctr">
              <a:lnSpc>
                <a:spcPct val="100000"/>
              </a:lnSpc>
              <a:spcBef>
                <a:spcPct val="20000"/>
              </a:spcBef>
              <a:buNone/>
            </a:pPr>
            <a:r>
              <a:rPr lang="lv-LV" sz="2000" b="1" dirty="0">
                <a:solidFill>
                  <a:prstClr val="black"/>
                </a:solidFill>
              </a:rPr>
              <a:t>Covid-19 kontaktpersonas </a:t>
            </a:r>
            <a:r>
              <a:rPr lang="lv-LV" sz="2000" b="1" dirty="0" smtClean="0">
                <a:solidFill>
                  <a:prstClr val="black"/>
                </a:solidFill>
              </a:rPr>
              <a:t>VP</a:t>
            </a:r>
          </a:p>
          <a:p>
            <a:pPr lvl="0">
              <a:lnSpc>
                <a:spcPct val="100000"/>
              </a:lnSpc>
              <a:spcBef>
                <a:spcPts val="0"/>
              </a:spcBef>
            </a:pPr>
            <a:r>
              <a:rPr lang="lv-LV" sz="2000" dirty="0" smtClean="0"/>
              <a:t>VP </a:t>
            </a:r>
            <a:r>
              <a:rPr lang="lv-LV" sz="2000" dirty="0"/>
              <a:t>Rīgas RP		</a:t>
            </a:r>
            <a:r>
              <a:rPr lang="lv-LV" sz="2000" dirty="0" smtClean="0"/>
              <a:t>49</a:t>
            </a:r>
            <a:endParaRPr lang="lv-LV" sz="2000" dirty="0"/>
          </a:p>
          <a:p>
            <a:pPr lvl="0">
              <a:lnSpc>
                <a:spcPct val="100000"/>
              </a:lnSpc>
              <a:spcBef>
                <a:spcPts val="0"/>
              </a:spcBef>
            </a:pPr>
            <a:r>
              <a:rPr lang="lv-LV" sz="2000" dirty="0"/>
              <a:t>VP Zemgales RP	</a:t>
            </a:r>
            <a:r>
              <a:rPr lang="lv-LV" sz="2000" dirty="0" smtClean="0"/>
              <a:t>11</a:t>
            </a:r>
            <a:endParaRPr lang="lv-LV" sz="2000" dirty="0"/>
          </a:p>
          <a:p>
            <a:pPr lvl="0">
              <a:lnSpc>
                <a:spcPct val="100000"/>
              </a:lnSpc>
              <a:spcBef>
                <a:spcPts val="0"/>
              </a:spcBef>
            </a:pPr>
            <a:r>
              <a:rPr lang="lv-LV" sz="2000" dirty="0"/>
              <a:t>VP Vidzemes RP	</a:t>
            </a:r>
            <a:r>
              <a:rPr lang="lv-LV" sz="2000" dirty="0" smtClean="0"/>
              <a:t>11</a:t>
            </a:r>
            <a:endParaRPr lang="lv-LV" sz="2000" dirty="0"/>
          </a:p>
          <a:p>
            <a:pPr lvl="0">
              <a:lnSpc>
                <a:spcPct val="100000"/>
              </a:lnSpc>
              <a:spcBef>
                <a:spcPts val="0"/>
              </a:spcBef>
            </a:pPr>
            <a:r>
              <a:rPr lang="lv-LV" sz="2000" dirty="0"/>
              <a:t>VP Latgales RP		</a:t>
            </a:r>
            <a:r>
              <a:rPr lang="lv-LV" sz="2000" dirty="0" smtClean="0"/>
              <a:t>17</a:t>
            </a:r>
            <a:endParaRPr lang="lv-LV" sz="2000" dirty="0"/>
          </a:p>
          <a:p>
            <a:pPr lvl="0">
              <a:lnSpc>
                <a:spcPct val="100000"/>
              </a:lnSpc>
              <a:spcBef>
                <a:spcPts val="0"/>
              </a:spcBef>
            </a:pPr>
            <a:r>
              <a:rPr lang="lv-LV" sz="2000" dirty="0"/>
              <a:t>VP Kurzemes RP	</a:t>
            </a:r>
            <a:r>
              <a:rPr lang="lv-LV" sz="2000" dirty="0" smtClean="0"/>
              <a:t>23</a:t>
            </a:r>
            <a:endParaRPr lang="lv-LV" sz="2000" dirty="0"/>
          </a:p>
          <a:p>
            <a:pPr lvl="0">
              <a:lnSpc>
                <a:spcPct val="100000"/>
              </a:lnSpc>
              <a:spcBef>
                <a:spcPts val="0"/>
              </a:spcBef>
            </a:pPr>
            <a:r>
              <a:rPr lang="lv-LV" sz="2000" dirty="0"/>
              <a:t>GKPP			</a:t>
            </a:r>
            <a:r>
              <a:rPr lang="lv-LV" sz="2000" dirty="0" smtClean="0"/>
              <a:t>12</a:t>
            </a:r>
            <a:endParaRPr lang="lv-LV" sz="2000" dirty="0"/>
          </a:p>
          <a:p>
            <a:pPr lvl="0">
              <a:lnSpc>
                <a:spcPct val="100000"/>
              </a:lnSpc>
              <a:spcBef>
                <a:spcPts val="0"/>
              </a:spcBef>
            </a:pPr>
            <a:r>
              <a:rPr lang="lv-LV" sz="2000" dirty="0" err="1"/>
              <a:t>GKrPP</a:t>
            </a:r>
            <a:r>
              <a:rPr lang="lv-LV" sz="2000" dirty="0"/>
              <a:t>			5</a:t>
            </a:r>
          </a:p>
          <a:p>
            <a:pPr lvl="0">
              <a:lnSpc>
                <a:spcPct val="100000"/>
              </a:lnSpc>
              <a:spcBef>
                <a:spcPts val="0"/>
              </a:spcBef>
            </a:pPr>
            <a:r>
              <a:rPr lang="lv-LV" sz="2000" dirty="0"/>
              <a:t>VPK			7</a:t>
            </a:r>
          </a:p>
          <a:p>
            <a:pPr lvl="0">
              <a:lnSpc>
                <a:spcPct val="100000"/>
              </a:lnSpc>
              <a:spcBef>
                <a:spcPts val="0"/>
              </a:spcBef>
            </a:pPr>
            <a:r>
              <a:rPr lang="lv-LV" sz="2000" dirty="0"/>
              <a:t>VP Kriminālistikas p.	1</a:t>
            </a:r>
          </a:p>
          <a:p>
            <a:pPr lvl="0">
              <a:lnSpc>
                <a:spcPct val="100000"/>
              </a:lnSpc>
              <a:spcBef>
                <a:spcPts val="0"/>
              </a:spcBef>
            </a:pPr>
            <a:r>
              <a:rPr lang="lv-LV" sz="2000" dirty="0"/>
              <a:t>VP GAP		</a:t>
            </a:r>
            <a:r>
              <a:rPr lang="lv-LV" sz="2000" dirty="0" smtClean="0"/>
              <a:t>4</a:t>
            </a:r>
          </a:p>
          <a:p>
            <a:pPr lvl="0">
              <a:lnSpc>
                <a:spcPct val="100000"/>
              </a:lnSpc>
              <a:spcBef>
                <a:spcPts val="0"/>
              </a:spcBef>
            </a:pPr>
            <a:r>
              <a:rPr lang="lv-LV" sz="2000" dirty="0" smtClean="0"/>
              <a:t>PP			1</a:t>
            </a:r>
          </a:p>
          <a:p>
            <a:pPr marL="0" lvl="0" indent="0">
              <a:lnSpc>
                <a:spcPct val="100000"/>
              </a:lnSpc>
              <a:spcBef>
                <a:spcPts val="0"/>
              </a:spcBef>
              <a:buNone/>
            </a:pPr>
            <a:r>
              <a:rPr lang="lv-LV" sz="2000" b="1" dirty="0" smtClean="0"/>
              <a:t>Kopā</a:t>
            </a:r>
            <a:r>
              <a:rPr lang="lv-LV" sz="2000" b="1" dirty="0"/>
              <a:t>:			</a:t>
            </a:r>
            <a:r>
              <a:rPr lang="lv-LV" sz="2000" b="1" dirty="0" smtClean="0"/>
              <a:t>141</a:t>
            </a:r>
            <a:endParaRPr lang="lv-LV" sz="2000" b="1" dirty="0"/>
          </a:p>
          <a:p>
            <a:pPr marL="0" lvl="0" indent="0">
              <a:lnSpc>
                <a:spcPct val="100000"/>
              </a:lnSpc>
              <a:spcBef>
                <a:spcPts val="0"/>
              </a:spcBef>
              <a:buNone/>
            </a:pPr>
            <a:endParaRPr lang="lv-LV" sz="2000" dirty="0">
              <a:solidFill>
                <a:prstClr val="black"/>
              </a:solidFill>
              <a:ea typeface="Calibri" panose="020F0502020204030204" pitchFamily="34" charset="0"/>
            </a:endParaRPr>
          </a:p>
        </p:txBody>
      </p:sp>
      <p:sp>
        <p:nvSpPr>
          <p:cNvPr id="12" name="Kājenes vietturis 11"/>
          <p:cNvSpPr>
            <a:spLocks noGrp="1"/>
          </p:cNvSpPr>
          <p:nvPr>
            <p:ph type="ftr" sz="quarter" idx="11"/>
          </p:nvPr>
        </p:nvSpPr>
        <p:spPr/>
        <p:txBody>
          <a:bodyPr/>
          <a:lstStyle/>
          <a:p>
            <a:r>
              <a:rPr lang="lv-LV" dirty="0" smtClean="0"/>
              <a:t>Čiekurkalna 1.līnija 1, k-4, Rīga</a:t>
            </a:r>
            <a:endParaRPr lang="lv-LV" dirty="0"/>
          </a:p>
        </p:txBody>
      </p:sp>
      <p:sp>
        <p:nvSpPr>
          <p:cNvPr id="11" name="Slaida numura vietturis 10"/>
          <p:cNvSpPr>
            <a:spLocks noGrp="1"/>
          </p:cNvSpPr>
          <p:nvPr>
            <p:ph type="sldNum" sz="quarter" idx="12"/>
          </p:nvPr>
        </p:nvSpPr>
        <p:spPr/>
        <p:txBody>
          <a:bodyPr/>
          <a:lstStyle/>
          <a:p>
            <a:fld id="{CB0EA9FA-F982-431F-BDE7-A23239E14667}" type="slidenum">
              <a:rPr lang="lv-LV" smtClean="0"/>
              <a:t>28</a:t>
            </a:fld>
            <a:endParaRPr lang="lv-LV"/>
          </a:p>
        </p:txBody>
      </p:sp>
      <p:sp>
        <p:nvSpPr>
          <p:cNvPr id="3" name="Taisnstūris 2"/>
          <p:cNvSpPr/>
          <p:nvPr/>
        </p:nvSpPr>
        <p:spPr>
          <a:xfrm>
            <a:off x="3048000" y="966788"/>
            <a:ext cx="804598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3463379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p:txBody>
          <a:bodyPr>
            <a:noAutofit/>
          </a:bodyPr>
          <a:lstStyle/>
          <a:p>
            <a:pPr lvl="0" algn="ctr">
              <a:lnSpc>
                <a:spcPct val="100000"/>
              </a:lnSpc>
              <a:spcBef>
                <a:spcPts val="0"/>
              </a:spcBef>
            </a:pPr>
            <a:r>
              <a:rPr lang="lv-LV" sz="2400" b="1" dirty="0">
                <a:solidFill>
                  <a:prstClr val="black"/>
                </a:solidFill>
                <a:latin typeface="Calibri" panose="020F0502020204030204"/>
                <a:cs typeface="Times New Roman" panose="02020603050405020304" pitchFamily="18" charset="0"/>
              </a:rPr>
              <a:t>COVID-19 dati par aktuālo situāciju Valsts policijā</a:t>
            </a:r>
            <a:br>
              <a:rPr lang="lv-LV" sz="2400" b="1" dirty="0">
                <a:solidFill>
                  <a:prstClr val="black"/>
                </a:solidFill>
                <a:latin typeface="Calibri" panose="020F0502020204030204"/>
                <a:cs typeface="Times New Roman" panose="02020603050405020304" pitchFamily="18" charset="0"/>
              </a:rPr>
            </a:br>
            <a:r>
              <a:rPr lang="lv-LV" sz="2400" b="1" dirty="0">
                <a:solidFill>
                  <a:prstClr val="black"/>
                </a:solidFill>
                <a:latin typeface="Calibri" panose="020F0502020204030204"/>
                <a:cs typeface="Times New Roman" panose="02020603050405020304" pitchFamily="18" charset="0"/>
              </a:rPr>
              <a:t>uz </a:t>
            </a:r>
            <a:r>
              <a:rPr lang="lv-LV" sz="2400" b="1" dirty="0" smtClean="0">
                <a:solidFill>
                  <a:prstClr val="black"/>
                </a:solidFill>
                <a:latin typeface="Calibri" panose="020F0502020204030204"/>
                <a:cs typeface="Times New Roman" panose="02020603050405020304" pitchFamily="18" charset="0"/>
              </a:rPr>
              <a:t>11.02.2021. </a:t>
            </a:r>
            <a:r>
              <a:rPr lang="lv-LV" sz="2400" b="1" dirty="0">
                <a:solidFill>
                  <a:prstClr val="black"/>
                </a:solidFill>
                <a:latin typeface="Calibri" panose="020F0502020204030204"/>
                <a:cs typeface="Times New Roman" panose="02020603050405020304" pitchFamily="18" charset="0"/>
              </a:rPr>
              <a:t>plkst. </a:t>
            </a:r>
            <a:r>
              <a:rPr lang="lv-LV" sz="2400" b="1" dirty="0" smtClean="0">
                <a:solidFill>
                  <a:prstClr val="black"/>
                </a:solidFill>
                <a:latin typeface="Calibri" panose="020F0502020204030204"/>
                <a:cs typeface="Times New Roman" panose="02020603050405020304" pitchFamily="18" charset="0"/>
              </a:rPr>
              <a:t>11:00</a:t>
            </a:r>
            <a:endParaRPr lang="lv-LV" sz="2400" dirty="0"/>
          </a:p>
        </p:txBody>
      </p:sp>
      <p:sp>
        <p:nvSpPr>
          <p:cNvPr id="5" name="Satura vietturis 4"/>
          <p:cNvSpPr>
            <a:spLocks noGrp="1"/>
          </p:cNvSpPr>
          <p:nvPr>
            <p:ph sz="half" idx="1"/>
          </p:nvPr>
        </p:nvSpPr>
        <p:spPr>
          <a:xfrm>
            <a:off x="2170322" y="1608463"/>
            <a:ext cx="4197427" cy="4362541"/>
          </a:xfrm>
        </p:spPr>
        <p:txBody>
          <a:bodyPr>
            <a:normAutofit fontScale="85000" lnSpcReduction="20000"/>
          </a:bodyPr>
          <a:lstStyle/>
          <a:p>
            <a:pPr marL="0" lvl="0" indent="0" algn="ctr">
              <a:lnSpc>
                <a:spcPct val="100000"/>
              </a:lnSpc>
              <a:spcBef>
                <a:spcPct val="20000"/>
              </a:spcBef>
              <a:buNone/>
            </a:pPr>
            <a:endParaRPr lang="lv-LV" sz="1600" b="1" dirty="0">
              <a:solidFill>
                <a:prstClr val="black"/>
              </a:solidFill>
            </a:endParaRPr>
          </a:p>
          <a:p>
            <a:pPr marL="0" lvl="0" indent="0" algn="ctr">
              <a:lnSpc>
                <a:spcPct val="100000"/>
              </a:lnSpc>
              <a:spcBef>
                <a:spcPts val="0"/>
              </a:spcBef>
              <a:buNone/>
            </a:pPr>
            <a:r>
              <a:rPr lang="lv-LV" sz="2200" b="1" dirty="0">
                <a:solidFill>
                  <a:prstClr val="black"/>
                </a:solidFill>
              </a:rPr>
              <a:t>Covid-19 pozitīvie VP </a:t>
            </a:r>
            <a:r>
              <a:rPr lang="lv-LV" sz="2200" b="1" dirty="0" smtClean="0"/>
              <a:t>nodarbinātajiem</a:t>
            </a:r>
          </a:p>
          <a:p>
            <a:pPr marL="0" lvl="0" indent="0" algn="ctr">
              <a:lnSpc>
                <a:spcPct val="100000"/>
              </a:lnSpc>
              <a:spcBef>
                <a:spcPts val="0"/>
              </a:spcBef>
              <a:buNone/>
            </a:pPr>
            <a:endParaRPr lang="lv-LV" sz="2200" b="1" dirty="0"/>
          </a:p>
          <a:p>
            <a:pPr lvl="0">
              <a:lnSpc>
                <a:spcPct val="100000"/>
              </a:lnSpc>
              <a:spcBef>
                <a:spcPts val="0"/>
              </a:spcBef>
            </a:pPr>
            <a:r>
              <a:rPr lang="lv-LV" sz="2200" dirty="0"/>
              <a:t>VP Rīgas RP		</a:t>
            </a:r>
            <a:r>
              <a:rPr lang="lv-LV" sz="2200" dirty="0" smtClean="0"/>
              <a:t>27</a:t>
            </a:r>
          </a:p>
          <a:p>
            <a:pPr lvl="0">
              <a:lnSpc>
                <a:spcPct val="100000"/>
              </a:lnSpc>
              <a:spcBef>
                <a:spcPts val="0"/>
              </a:spcBef>
            </a:pPr>
            <a:r>
              <a:rPr lang="lv-LV" sz="2200" dirty="0" smtClean="0"/>
              <a:t>VP Zemgales RP		20</a:t>
            </a:r>
          </a:p>
          <a:p>
            <a:pPr lvl="0">
              <a:lnSpc>
                <a:spcPct val="100000"/>
              </a:lnSpc>
              <a:spcBef>
                <a:spcPts val="0"/>
              </a:spcBef>
            </a:pPr>
            <a:r>
              <a:rPr lang="lv-LV" sz="2200" dirty="0" smtClean="0"/>
              <a:t>VP </a:t>
            </a:r>
            <a:r>
              <a:rPr lang="lv-LV" sz="2200" dirty="0"/>
              <a:t>Vidzemes RP	</a:t>
            </a:r>
            <a:r>
              <a:rPr lang="lv-LV" sz="2200" dirty="0" smtClean="0"/>
              <a:t>	19</a:t>
            </a:r>
            <a:endParaRPr lang="lv-LV" sz="2200" dirty="0"/>
          </a:p>
          <a:p>
            <a:pPr lvl="0">
              <a:lnSpc>
                <a:spcPct val="100000"/>
              </a:lnSpc>
              <a:spcBef>
                <a:spcPts val="0"/>
              </a:spcBef>
            </a:pPr>
            <a:r>
              <a:rPr lang="lv-LV" sz="2200" dirty="0"/>
              <a:t>VP Latgales RP		</a:t>
            </a:r>
            <a:r>
              <a:rPr lang="lv-LV" sz="2200" dirty="0" smtClean="0"/>
              <a:t>6</a:t>
            </a:r>
            <a:endParaRPr lang="lv-LV" sz="2200" dirty="0"/>
          </a:p>
          <a:p>
            <a:pPr lvl="0">
              <a:lnSpc>
                <a:spcPct val="100000"/>
              </a:lnSpc>
              <a:spcBef>
                <a:spcPts val="0"/>
              </a:spcBef>
            </a:pPr>
            <a:r>
              <a:rPr lang="lv-LV" sz="2200" dirty="0"/>
              <a:t>VP Kurzemes </a:t>
            </a:r>
            <a:r>
              <a:rPr lang="lv-LV" sz="2200" dirty="0" smtClean="0"/>
              <a:t>RP		2</a:t>
            </a:r>
            <a:endParaRPr lang="lv-LV" sz="2200" dirty="0"/>
          </a:p>
          <a:p>
            <a:pPr lvl="0">
              <a:lnSpc>
                <a:spcPct val="100000"/>
              </a:lnSpc>
              <a:spcBef>
                <a:spcPts val="0"/>
              </a:spcBef>
            </a:pPr>
            <a:r>
              <a:rPr lang="lv-LV" sz="2200" dirty="0"/>
              <a:t>GKPP			</a:t>
            </a:r>
            <a:r>
              <a:rPr lang="lv-LV" sz="2200" dirty="0" smtClean="0"/>
              <a:t>4</a:t>
            </a:r>
            <a:endParaRPr lang="lv-LV" sz="2200" dirty="0"/>
          </a:p>
          <a:p>
            <a:pPr lvl="0">
              <a:lnSpc>
                <a:spcPct val="100000"/>
              </a:lnSpc>
              <a:spcBef>
                <a:spcPts val="0"/>
              </a:spcBef>
            </a:pPr>
            <a:r>
              <a:rPr lang="lv-LV" sz="2200" dirty="0"/>
              <a:t>GKrPP			</a:t>
            </a:r>
            <a:r>
              <a:rPr lang="lv-LV" sz="2200" dirty="0" smtClean="0"/>
              <a:t>1</a:t>
            </a:r>
            <a:endParaRPr lang="lv-LV" sz="2200" dirty="0"/>
          </a:p>
          <a:p>
            <a:pPr lvl="0">
              <a:lnSpc>
                <a:spcPct val="100000"/>
              </a:lnSpc>
              <a:spcBef>
                <a:spcPts val="0"/>
              </a:spcBef>
            </a:pPr>
            <a:r>
              <a:rPr lang="lv-LV" sz="2200" dirty="0"/>
              <a:t>VP GAP		</a:t>
            </a:r>
            <a:r>
              <a:rPr lang="lv-LV" sz="2200" dirty="0" smtClean="0"/>
              <a:t>1</a:t>
            </a:r>
          </a:p>
          <a:p>
            <a:pPr lvl="0">
              <a:lnSpc>
                <a:spcPct val="100000"/>
              </a:lnSpc>
              <a:spcBef>
                <a:spcPts val="0"/>
              </a:spcBef>
            </a:pPr>
            <a:r>
              <a:rPr lang="lv-LV" sz="2200" dirty="0" smtClean="0"/>
              <a:t>FP			5</a:t>
            </a:r>
          </a:p>
          <a:p>
            <a:pPr lvl="0">
              <a:lnSpc>
                <a:spcPct val="100000"/>
              </a:lnSpc>
              <a:spcBef>
                <a:spcPts val="0"/>
              </a:spcBef>
            </a:pPr>
            <a:r>
              <a:rPr lang="lv-LV" sz="2200" dirty="0" smtClean="0"/>
              <a:t>Kriminālistikas p.	3</a:t>
            </a:r>
          </a:p>
          <a:p>
            <a:pPr lvl="0">
              <a:lnSpc>
                <a:spcPct val="100000"/>
              </a:lnSpc>
              <a:spcBef>
                <a:spcPts val="0"/>
              </a:spcBef>
            </a:pPr>
            <a:r>
              <a:rPr lang="lv-LV" sz="2200" dirty="0" smtClean="0"/>
              <a:t>VPK			3</a:t>
            </a:r>
          </a:p>
          <a:p>
            <a:pPr lvl="0">
              <a:lnSpc>
                <a:spcPct val="100000"/>
              </a:lnSpc>
              <a:spcBef>
                <a:spcPts val="0"/>
              </a:spcBef>
            </a:pPr>
            <a:r>
              <a:rPr lang="lv-LV" sz="2200" dirty="0" smtClean="0"/>
              <a:t>PP			1</a:t>
            </a:r>
          </a:p>
          <a:p>
            <a:pPr marL="0" lvl="0" indent="0">
              <a:lnSpc>
                <a:spcPct val="100000"/>
              </a:lnSpc>
              <a:spcBef>
                <a:spcPts val="0"/>
              </a:spcBef>
              <a:buNone/>
            </a:pPr>
            <a:endParaRPr lang="lv-LV" sz="2200" b="1" dirty="0" smtClean="0"/>
          </a:p>
          <a:p>
            <a:pPr marL="0" lvl="0" indent="0">
              <a:lnSpc>
                <a:spcPct val="100000"/>
              </a:lnSpc>
              <a:spcBef>
                <a:spcPts val="0"/>
              </a:spcBef>
              <a:buNone/>
            </a:pPr>
            <a:r>
              <a:rPr lang="lv-LV" sz="2200" b="1" dirty="0" smtClean="0"/>
              <a:t>Kopā</a:t>
            </a:r>
            <a:r>
              <a:rPr lang="lv-LV" sz="2200" b="1" dirty="0"/>
              <a:t>:			</a:t>
            </a:r>
            <a:r>
              <a:rPr lang="lv-LV" sz="2200" b="1" dirty="0" smtClean="0"/>
              <a:t>92</a:t>
            </a:r>
          </a:p>
        </p:txBody>
      </p:sp>
      <p:sp>
        <p:nvSpPr>
          <p:cNvPr id="4" name="Satura vietturis 3"/>
          <p:cNvSpPr>
            <a:spLocks noGrp="1"/>
          </p:cNvSpPr>
          <p:nvPr>
            <p:ph sz="half" idx="2"/>
          </p:nvPr>
        </p:nvSpPr>
        <p:spPr>
          <a:xfrm>
            <a:off x="6990294" y="1801906"/>
            <a:ext cx="4363506" cy="4375057"/>
          </a:xfrm>
        </p:spPr>
        <p:txBody>
          <a:bodyPr>
            <a:normAutofit fontScale="85000" lnSpcReduction="20000"/>
          </a:bodyPr>
          <a:lstStyle/>
          <a:p>
            <a:pPr marL="0" lvl="0" indent="0" algn="ctr">
              <a:lnSpc>
                <a:spcPct val="100000"/>
              </a:lnSpc>
              <a:spcBef>
                <a:spcPct val="20000"/>
              </a:spcBef>
              <a:buNone/>
            </a:pPr>
            <a:r>
              <a:rPr lang="lv-LV" sz="2200" b="1" dirty="0">
                <a:solidFill>
                  <a:prstClr val="black"/>
                </a:solidFill>
              </a:rPr>
              <a:t>Covid-19 kontaktpersonas </a:t>
            </a:r>
            <a:r>
              <a:rPr lang="lv-LV" sz="2200" b="1" dirty="0" smtClean="0">
                <a:solidFill>
                  <a:prstClr val="black"/>
                </a:solidFill>
              </a:rPr>
              <a:t>VP</a:t>
            </a:r>
          </a:p>
          <a:p>
            <a:pPr marL="0" lvl="0" indent="0" algn="ctr">
              <a:lnSpc>
                <a:spcPct val="100000"/>
              </a:lnSpc>
              <a:spcBef>
                <a:spcPct val="20000"/>
              </a:spcBef>
              <a:buNone/>
            </a:pPr>
            <a:endParaRPr lang="lv-LV" sz="2200" b="1" dirty="0" smtClean="0">
              <a:solidFill>
                <a:prstClr val="black"/>
              </a:solidFill>
            </a:endParaRPr>
          </a:p>
          <a:p>
            <a:pPr lvl="0">
              <a:lnSpc>
                <a:spcPct val="100000"/>
              </a:lnSpc>
              <a:spcBef>
                <a:spcPts val="0"/>
              </a:spcBef>
            </a:pPr>
            <a:r>
              <a:rPr lang="lv-LV" sz="2200" dirty="0" smtClean="0"/>
              <a:t>VP </a:t>
            </a:r>
            <a:r>
              <a:rPr lang="lv-LV" sz="2200" dirty="0"/>
              <a:t>Rīgas RP		</a:t>
            </a:r>
            <a:r>
              <a:rPr lang="lv-LV" sz="2200" dirty="0" smtClean="0"/>
              <a:t>22</a:t>
            </a:r>
            <a:endParaRPr lang="lv-LV" sz="2200" dirty="0"/>
          </a:p>
          <a:p>
            <a:pPr lvl="0">
              <a:lnSpc>
                <a:spcPct val="100000"/>
              </a:lnSpc>
              <a:spcBef>
                <a:spcPts val="0"/>
              </a:spcBef>
            </a:pPr>
            <a:r>
              <a:rPr lang="lv-LV" sz="2200" dirty="0"/>
              <a:t>VP Zemgales RP	</a:t>
            </a:r>
            <a:r>
              <a:rPr lang="lv-LV" sz="2200" dirty="0" smtClean="0"/>
              <a:t>	11</a:t>
            </a:r>
            <a:endParaRPr lang="lv-LV" sz="2200" dirty="0"/>
          </a:p>
          <a:p>
            <a:pPr lvl="0">
              <a:lnSpc>
                <a:spcPct val="100000"/>
              </a:lnSpc>
              <a:spcBef>
                <a:spcPts val="0"/>
              </a:spcBef>
            </a:pPr>
            <a:r>
              <a:rPr lang="lv-LV" sz="2200" dirty="0"/>
              <a:t>VP Vidzemes RP	</a:t>
            </a:r>
            <a:r>
              <a:rPr lang="lv-LV" sz="2200" dirty="0" smtClean="0"/>
              <a:t>	20</a:t>
            </a:r>
            <a:endParaRPr lang="lv-LV" sz="2200" dirty="0"/>
          </a:p>
          <a:p>
            <a:pPr lvl="0">
              <a:lnSpc>
                <a:spcPct val="100000"/>
              </a:lnSpc>
              <a:spcBef>
                <a:spcPts val="0"/>
              </a:spcBef>
            </a:pPr>
            <a:r>
              <a:rPr lang="lv-LV" sz="2200" dirty="0"/>
              <a:t>VP Latgales RP		7</a:t>
            </a:r>
          </a:p>
          <a:p>
            <a:pPr lvl="0">
              <a:lnSpc>
                <a:spcPct val="100000"/>
              </a:lnSpc>
              <a:spcBef>
                <a:spcPts val="0"/>
              </a:spcBef>
            </a:pPr>
            <a:r>
              <a:rPr lang="lv-LV" sz="2200" dirty="0"/>
              <a:t>VP Kurzemes </a:t>
            </a:r>
            <a:r>
              <a:rPr lang="lv-LV" sz="2200" dirty="0" smtClean="0"/>
              <a:t>RP		7</a:t>
            </a:r>
            <a:endParaRPr lang="lv-LV" sz="2200" dirty="0"/>
          </a:p>
          <a:p>
            <a:pPr lvl="0">
              <a:lnSpc>
                <a:spcPct val="100000"/>
              </a:lnSpc>
              <a:spcBef>
                <a:spcPts val="0"/>
              </a:spcBef>
            </a:pPr>
            <a:r>
              <a:rPr lang="lv-LV" sz="2200" dirty="0"/>
              <a:t>GKPP			</a:t>
            </a:r>
            <a:r>
              <a:rPr lang="lv-LV" sz="2200" dirty="0" smtClean="0"/>
              <a:t>7</a:t>
            </a:r>
            <a:endParaRPr lang="lv-LV" sz="2200" dirty="0"/>
          </a:p>
          <a:p>
            <a:pPr lvl="0">
              <a:lnSpc>
                <a:spcPct val="100000"/>
              </a:lnSpc>
              <a:spcBef>
                <a:spcPts val="0"/>
              </a:spcBef>
            </a:pPr>
            <a:r>
              <a:rPr lang="lv-LV" sz="2200" dirty="0" err="1"/>
              <a:t>GKrPP</a:t>
            </a:r>
            <a:r>
              <a:rPr lang="lv-LV" sz="2200" dirty="0"/>
              <a:t>			7</a:t>
            </a:r>
          </a:p>
          <a:p>
            <a:pPr lvl="0">
              <a:lnSpc>
                <a:spcPct val="100000"/>
              </a:lnSpc>
              <a:spcBef>
                <a:spcPts val="0"/>
              </a:spcBef>
            </a:pPr>
            <a:r>
              <a:rPr lang="lv-LV" sz="2200" dirty="0"/>
              <a:t>VPK			</a:t>
            </a:r>
            <a:r>
              <a:rPr lang="lv-LV" sz="2200" dirty="0" smtClean="0"/>
              <a:t>4</a:t>
            </a:r>
            <a:endParaRPr lang="lv-LV" sz="2200" dirty="0"/>
          </a:p>
          <a:p>
            <a:pPr lvl="0">
              <a:lnSpc>
                <a:spcPct val="100000"/>
              </a:lnSpc>
              <a:spcBef>
                <a:spcPts val="0"/>
              </a:spcBef>
            </a:pPr>
            <a:r>
              <a:rPr lang="lv-LV" sz="2200" dirty="0"/>
              <a:t>VP GAP		</a:t>
            </a:r>
            <a:r>
              <a:rPr lang="lv-LV" sz="2200" dirty="0" smtClean="0"/>
              <a:t>3</a:t>
            </a:r>
          </a:p>
          <a:p>
            <a:pPr lvl="0">
              <a:lnSpc>
                <a:spcPct val="100000"/>
              </a:lnSpc>
              <a:spcBef>
                <a:spcPts val="0"/>
              </a:spcBef>
            </a:pPr>
            <a:r>
              <a:rPr lang="lv-LV" sz="2200" dirty="0" smtClean="0"/>
              <a:t>Kriminālistikas p.	1</a:t>
            </a:r>
          </a:p>
          <a:p>
            <a:pPr lvl="0">
              <a:lnSpc>
                <a:spcPct val="100000"/>
              </a:lnSpc>
              <a:spcBef>
                <a:spcPts val="0"/>
              </a:spcBef>
            </a:pPr>
            <a:r>
              <a:rPr lang="lv-LV" sz="2200" dirty="0" smtClean="0"/>
              <a:t>FP			2</a:t>
            </a:r>
          </a:p>
          <a:p>
            <a:pPr lvl="0">
              <a:lnSpc>
                <a:spcPct val="100000"/>
              </a:lnSpc>
              <a:spcBef>
                <a:spcPts val="0"/>
              </a:spcBef>
            </a:pPr>
            <a:r>
              <a:rPr lang="lv-LV" sz="2200" dirty="0" smtClean="0"/>
              <a:t>PP                                           2</a:t>
            </a:r>
          </a:p>
          <a:p>
            <a:pPr marL="0" lvl="0" indent="0">
              <a:lnSpc>
                <a:spcPct val="100000"/>
              </a:lnSpc>
              <a:spcBef>
                <a:spcPts val="0"/>
              </a:spcBef>
              <a:buNone/>
            </a:pPr>
            <a:endParaRPr lang="lv-LV" sz="2200" b="1" dirty="0" smtClean="0"/>
          </a:p>
          <a:p>
            <a:pPr marL="0" lvl="0" indent="0">
              <a:lnSpc>
                <a:spcPct val="100000"/>
              </a:lnSpc>
              <a:spcBef>
                <a:spcPts val="0"/>
              </a:spcBef>
              <a:buNone/>
            </a:pPr>
            <a:r>
              <a:rPr lang="lv-LV" sz="2200" b="1" dirty="0" smtClean="0"/>
              <a:t>Kopā</a:t>
            </a:r>
            <a:r>
              <a:rPr lang="lv-LV" sz="2200" b="1" dirty="0"/>
              <a:t>:			</a:t>
            </a:r>
            <a:r>
              <a:rPr lang="lv-LV" sz="2200" b="1" dirty="0" smtClean="0"/>
              <a:t>93</a:t>
            </a:r>
            <a:endParaRPr lang="lv-LV" sz="2200" b="1" dirty="0"/>
          </a:p>
          <a:p>
            <a:pPr marL="0" lvl="0" indent="0">
              <a:lnSpc>
                <a:spcPct val="100000"/>
              </a:lnSpc>
              <a:spcBef>
                <a:spcPts val="0"/>
              </a:spcBef>
              <a:buNone/>
            </a:pPr>
            <a:endParaRPr lang="lv-LV" sz="2000" dirty="0">
              <a:solidFill>
                <a:prstClr val="black"/>
              </a:solidFill>
              <a:ea typeface="Calibri" panose="020F0502020204030204" pitchFamily="34" charset="0"/>
            </a:endParaRPr>
          </a:p>
        </p:txBody>
      </p:sp>
      <p:sp>
        <p:nvSpPr>
          <p:cNvPr id="12" name="Kājenes vietturis 11"/>
          <p:cNvSpPr>
            <a:spLocks noGrp="1"/>
          </p:cNvSpPr>
          <p:nvPr>
            <p:ph type="ftr" sz="quarter" idx="11"/>
          </p:nvPr>
        </p:nvSpPr>
        <p:spPr/>
        <p:txBody>
          <a:bodyPr/>
          <a:lstStyle/>
          <a:p>
            <a:r>
              <a:rPr lang="lv-LV" dirty="0" smtClean="0"/>
              <a:t>Čiekurkalna 1.līnija 1, k-4, Rīga</a:t>
            </a:r>
            <a:endParaRPr lang="lv-LV" dirty="0"/>
          </a:p>
        </p:txBody>
      </p:sp>
      <p:sp>
        <p:nvSpPr>
          <p:cNvPr id="11" name="Slaida numura vietturis 10"/>
          <p:cNvSpPr>
            <a:spLocks noGrp="1"/>
          </p:cNvSpPr>
          <p:nvPr>
            <p:ph type="sldNum" sz="quarter" idx="12"/>
          </p:nvPr>
        </p:nvSpPr>
        <p:spPr/>
        <p:txBody>
          <a:bodyPr/>
          <a:lstStyle/>
          <a:p>
            <a:fld id="{CB0EA9FA-F982-431F-BDE7-A23239E14667}" type="slidenum">
              <a:rPr lang="lv-LV" smtClean="0"/>
              <a:t>29</a:t>
            </a:fld>
            <a:endParaRPr lang="lv-LV"/>
          </a:p>
        </p:txBody>
      </p:sp>
      <p:sp>
        <p:nvSpPr>
          <p:cNvPr id="3" name="Taisnstūris 2"/>
          <p:cNvSpPr/>
          <p:nvPr/>
        </p:nvSpPr>
        <p:spPr>
          <a:xfrm>
            <a:off x="3048000" y="966788"/>
            <a:ext cx="804598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2621307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ttēls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3995" y="248472"/>
            <a:ext cx="4296228" cy="1983600"/>
          </a:xfrm>
          <a:prstGeom prst="rect">
            <a:avLst/>
          </a:prstGeom>
        </p:spPr>
      </p:pic>
      <p:sp>
        <p:nvSpPr>
          <p:cNvPr id="4" name="Taisnstūris 3"/>
          <p:cNvSpPr/>
          <p:nvPr/>
        </p:nvSpPr>
        <p:spPr>
          <a:xfrm>
            <a:off x="2844450" y="2137719"/>
            <a:ext cx="7946834" cy="2769989"/>
          </a:xfrm>
          <a:prstGeom prst="rect">
            <a:avLst/>
          </a:prstGeom>
        </p:spPr>
        <p:txBody>
          <a:bodyPr wrap="square">
            <a:spAutoFit/>
          </a:bodyPr>
          <a:lstStyle/>
          <a:p>
            <a:pPr algn="just"/>
            <a:endParaRPr lang="lv-LV" dirty="0" smtClean="0"/>
          </a:p>
          <a:p>
            <a:pPr algn="just"/>
            <a:endParaRPr lang="lv-LV" dirty="0"/>
          </a:p>
          <a:p>
            <a:pPr algn="just"/>
            <a:endParaRPr lang="lv-LV" dirty="0" smtClean="0"/>
          </a:p>
          <a:p>
            <a:pPr algn="just"/>
            <a:r>
              <a:rPr lang="lv-LV" sz="2000" dirty="0" smtClean="0"/>
              <a:t>No </a:t>
            </a:r>
            <a:r>
              <a:rPr lang="lv-LV" sz="2000" b="1" dirty="0" smtClean="0"/>
              <a:t>09.11.2020. </a:t>
            </a:r>
            <a:r>
              <a:rPr lang="lv-LV" sz="2000" b="1" dirty="0"/>
              <a:t>līdz </a:t>
            </a:r>
            <a:r>
              <a:rPr lang="lv-LV" sz="2000" b="1" dirty="0" smtClean="0"/>
              <a:t>11.02.2021. </a:t>
            </a:r>
            <a:r>
              <a:rPr lang="lv-LV" sz="2000" dirty="0"/>
              <a:t>veicot informācijas sistēmā </a:t>
            </a:r>
            <a:r>
              <a:rPr lang="lv-LV" sz="2000" b="1" dirty="0"/>
              <a:t>covidpass.lv</a:t>
            </a:r>
            <a:r>
              <a:rPr lang="lv-LV" sz="2000" dirty="0"/>
              <a:t>  reģistrēto personu pārbaudes, Valsts policijas darbinieki ir veikuši </a:t>
            </a:r>
            <a:r>
              <a:rPr lang="lv-LV" sz="2000" b="1" dirty="0" smtClean="0"/>
              <a:t>100334</a:t>
            </a:r>
            <a:r>
              <a:rPr lang="lv-LV" sz="2000" dirty="0" smtClean="0"/>
              <a:t> </a:t>
            </a:r>
            <a:r>
              <a:rPr lang="lv-LV" sz="2000" dirty="0"/>
              <a:t>telefona zvanus, </a:t>
            </a:r>
            <a:r>
              <a:rPr lang="lv-LV" sz="2000" b="1" dirty="0" smtClean="0"/>
              <a:t>16564 </a:t>
            </a:r>
            <a:r>
              <a:rPr lang="lv-LV" sz="2000" dirty="0"/>
              <a:t>izbraukumus, veicot pārbaudi klātienē un reaģējuši uz </a:t>
            </a:r>
            <a:r>
              <a:rPr lang="lv-LV" sz="2000" b="1" dirty="0" smtClean="0"/>
              <a:t>231</a:t>
            </a:r>
            <a:r>
              <a:rPr lang="lv-LV" sz="2000" dirty="0" smtClean="0"/>
              <a:t> izsaukumu.</a:t>
            </a:r>
            <a:endParaRPr lang="lv-LV" sz="2000" dirty="0"/>
          </a:p>
          <a:p>
            <a:pPr algn="just"/>
            <a:r>
              <a:rPr lang="lv-LV" sz="2000" dirty="0" smtClean="0"/>
              <a:t>Informācijas </a:t>
            </a:r>
            <a:r>
              <a:rPr lang="lv-LV" sz="2000" dirty="0"/>
              <a:t>sistēmā uz </a:t>
            </a:r>
            <a:r>
              <a:rPr lang="lv-LV" sz="2000" b="1" dirty="0" smtClean="0"/>
              <a:t>11.02.2021.</a:t>
            </a:r>
            <a:r>
              <a:rPr lang="lv-LV" sz="2000" dirty="0" smtClean="0"/>
              <a:t> </a:t>
            </a:r>
            <a:r>
              <a:rPr lang="lv-LV" sz="2000" dirty="0"/>
              <a:t>ir reģistrējušās </a:t>
            </a:r>
            <a:r>
              <a:rPr lang="lv-LV" sz="2000" b="1" dirty="0" smtClean="0"/>
              <a:t>14405</a:t>
            </a:r>
            <a:r>
              <a:rPr lang="lv-LV" sz="2000" dirty="0" smtClean="0"/>
              <a:t> </a:t>
            </a:r>
            <a:r>
              <a:rPr lang="lv-LV" sz="2000" dirty="0"/>
              <a:t>policijas uzraudzībā esošas personas, kurām nepieciešams ievērot </a:t>
            </a:r>
            <a:r>
              <a:rPr lang="lv-LV" sz="2000" dirty="0" err="1"/>
              <a:t>pašizolāciju</a:t>
            </a:r>
            <a:r>
              <a:rPr lang="lv-LV" sz="2000" dirty="0"/>
              <a:t>.</a:t>
            </a:r>
          </a:p>
        </p:txBody>
      </p:sp>
      <p:sp>
        <p:nvSpPr>
          <p:cNvPr id="7" name="Kājenes vietturis 6"/>
          <p:cNvSpPr>
            <a:spLocks noGrp="1"/>
          </p:cNvSpPr>
          <p:nvPr>
            <p:ph type="ftr" sz="quarter" idx="11"/>
          </p:nvPr>
        </p:nvSpPr>
        <p:spPr/>
        <p:txBody>
          <a:bodyPr/>
          <a:lstStyle/>
          <a:p>
            <a:r>
              <a:rPr lang="lv-LV" smtClean="0"/>
              <a:t>Čiekurkalna 1.līnija 1, k-4, Rīga</a:t>
            </a:r>
            <a:endParaRPr lang="lv-LV"/>
          </a:p>
        </p:txBody>
      </p:sp>
      <p:sp>
        <p:nvSpPr>
          <p:cNvPr id="6" name="Slaida numura vietturis 5"/>
          <p:cNvSpPr>
            <a:spLocks noGrp="1"/>
          </p:cNvSpPr>
          <p:nvPr>
            <p:ph type="sldNum" sz="quarter" idx="12"/>
          </p:nvPr>
        </p:nvSpPr>
        <p:spPr/>
        <p:txBody>
          <a:bodyPr/>
          <a:lstStyle/>
          <a:p>
            <a:fld id="{CB0EA9FA-F982-431F-BDE7-A23239E14667}" type="slidenum">
              <a:rPr lang="lv-LV" smtClean="0"/>
              <a:t>3</a:t>
            </a:fld>
            <a:endParaRPr lang="lv-LV"/>
          </a:p>
        </p:txBody>
      </p:sp>
      <p:pic>
        <p:nvPicPr>
          <p:cNvPr id="8" name="Picture 5" descr="gerb_kopaa.jpg"/>
          <p:cNvPicPr>
            <a:picLocks noChangeAspect="1"/>
          </p:cNvPicPr>
          <p:nvPr/>
        </p:nvPicPr>
        <p:blipFill>
          <a:blip r:embed="rId3"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3815608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irsraksts 4"/>
          <p:cNvSpPr>
            <a:spLocks noGrp="1"/>
          </p:cNvSpPr>
          <p:nvPr>
            <p:ph type="title"/>
          </p:nvPr>
        </p:nvSpPr>
        <p:spPr>
          <a:xfrm>
            <a:off x="838200" y="3029639"/>
            <a:ext cx="10515600" cy="1399142"/>
          </a:xfrm>
        </p:spPr>
        <p:txBody>
          <a:bodyPr/>
          <a:lstStyle/>
          <a:p>
            <a:pPr algn="ctr"/>
            <a:r>
              <a:rPr lang="lv-LV" b="1" dirty="0" smtClean="0"/>
              <a:t>PALDIES PAR UZMANĪBU!</a:t>
            </a:r>
            <a:endParaRPr lang="lv-LV" b="1" dirty="0"/>
          </a:p>
        </p:txBody>
      </p:sp>
      <p:sp>
        <p:nvSpPr>
          <p:cNvPr id="8" name="Kājenes vietturis 7"/>
          <p:cNvSpPr>
            <a:spLocks noGrp="1"/>
          </p:cNvSpPr>
          <p:nvPr>
            <p:ph type="ftr" sz="quarter" idx="11"/>
          </p:nvPr>
        </p:nvSpPr>
        <p:spPr/>
        <p:txBody>
          <a:bodyPr/>
          <a:lstStyle/>
          <a:p>
            <a:r>
              <a:rPr lang="lv-LV" smtClean="0"/>
              <a:t>Čiekurkalna 1.līnija 1, k-4, Rīga</a:t>
            </a:r>
            <a:endParaRPr lang="lv-LV"/>
          </a:p>
        </p:txBody>
      </p:sp>
      <p:sp>
        <p:nvSpPr>
          <p:cNvPr id="7" name="Slaida numura vietturis 6"/>
          <p:cNvSpPr>
            <a:spLocks noGrp="1"/>
          </p:cNvSpPr>
          <p:nvPr>
            <p:ph type="sldNum" sz="quarter" idx="12"/>
          </p:nvPr>
        </p:nvSpPr>
        <p:spPr/>
        <p:txBody>
          <a:bodyPr/>
          <a:lstStyle/>
          <a:p>
            <a:fld id="{CB0EA9FA-F982-431F-BDE7-A23239E14667}" type="slidenum">
              <a:rPr lang="lv-LV" smtClean="0"/>
              <a:t>30</a:t>
            </a:fld>
            <a:endParaRPr lang="lv-LV"/>
          </a:p>
        </p:txBody>
      </p:sp>
      <p:pic>
        <p:nvPicPr>
          <p:cNvPr id="6" name="Picture 5" descr="gerb_kopaa.jpg"/>
          <p:cNvPicPr>
            <a:picLocks noChangeAspect="1"/>
          </p:cNvPicPr>
          <p:nvPr/>
        </p:nvPicPr>
        <p:blipFill>
          <a:blip r:embed="rId2" cstate="print"/>
          <a:stretch>
            <a:fillRect/>
          </a:stretch>
        </p:blipFill>
        <p:spPr>
          <a:xfrm>
            <a:off x="5524496" y="199904"/>
            <a:ext cx="1143008" cy="1981883"/>
          </a:xfrm>
          <a:prstGeom prst="rect">
            <a:avLst/>
          </a:prstGeom>
        </p:spPr>
      </p:pic>
    </p:spTree>
    <p:extLst>
      <p:ext uri="{BB962C8B-B14F-4D97-AF65-F5344CB8AC3E}">
        <p14:creationId xmlns:p14="http://schemas.microsoft.com/office/powerpoint/2010/main" val="110017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2875402" y="365125"/>
            <a:ext cx="8478398" cy="1325563"/>
          </a:xfrm>
        </p:spPr>
        <p:txBody>
          <a:bodyPr>
            <a:normAutofit/>
          </a:bodyPr>
          <a:lstStyle/>
          <a:p>
            <a:pPr algn="ctr"/>
            <a:r>
              <a:rPr lang="lv-LV" sz="2400" b="1" dirty="0">
                <a:solidFill>
                  <a:prstClr val="black"/>
                </a:solidFill>
                <a:latin typeface="Calibri"/>
              </a:rPr>
              <a:t>Valsts policijas darbinieku veiktās pastiprinātās pārbaudes LR </a:t>
            </a:r>
            <a:r>
              <a:rPr lang="lv-LV" sz="2400" b="1" dirty="0" smtClean="0">
                <a:solidFill>
                  <a:prstClr val="black"/>
                </a:solidFill>
                <a:latin typeface="Calibri"/>
              </a:rPr>
              <a:t>pierobežā </a:t>
            </a:r>
            <a:r>
              <a:rPr lang="lv-LV" sz="2400" b="1" dirty="0">
                <a:solidFill>
                  <a:prstClr val="black"/>
                </a:solidFill>
                <a:latin typeface="Calibri"/>
              </a:rPr>
              <a:t>ar mērķi pārbaudīt datu iekļaušanu vietnē «covidpass.lv».</a:t>
            </a:r>
            <a:endParaRPr lang="lv-LV" sz="2400" b="1" dirty="0"/>
          </a:p>
        </p:txBody>
      </p:sp>
      <p:sp>
        <p:nvSpPr>
          <p:cNvPr id="5" name="Satura vietturis 4"/>
          <p:cNvSpPr>
            <a:spLocks noGrp="1"/>
          </p:cNvSpPr>
          <p:nvPr>
            <p:ph idx="1"/>
          </p:nvPr>
        </p:nvSpPr>
        <p:spPr>
          <a:xfrm>
            <a:off x="3073706" y="1825625"/>
            <a:ext cx="8280094" cy="4351338"/>
          </a:xfrm>
        </p:spPr>
        <p:txBody>
          <a:bodyPr>
            <a:normAutofit fontScale="85000" lnSpcReduction="10000"/>
          </a:bodyPr>
          <a:lstStyle/>
          <a:p>
            <a:pPr marL="0" lvl="0" indent="0" algn="ctr">
              <a:lnSpc>
                <a:spcPct val="100000"/>
              </a:lnSpc>
              <a:spcBef>
                <a:spcPct val="20000"/>
              </a:spcBef>
              <a:buNone/>
            </a:pPr>
            <a:r>
              <a:rPr lang="lv-LV" sz="2000" b="1" dirty="0" smtClean="0">
                <a:solidFill>
                  <a:prstClr val="black"/>
                </a:solidFill>
              </a:rPr>
              <a:t>10.01.2021.-11.02.2021.</a:t>
            </a:r>
            <a:endParaRPr lang="lv-LV" sz="2000" i="1" dirty="0">
              <a:solidFill>
                <a:prstClr val="black"/>
              </a:solidFill>
            </a:endParaRPr>
          </a:p>
          <a:p>
            <a:pPr marL="0" lvl="0" indent="0" algn="ctr">
              <a:lnSpc>
                <a:spcPct val="100000"/>
              </a:lnSpc>
              <a:spcBef>
                <a:spcPct val="20000"/>
              </a:spcBef>
              <a:buNone/>
            </a:pPr>
            <a:endParaRPr lang="lv-LV" sz="2000" i="1" dirty="0"/>
          </a:p>
          <a:p>
            <a:pPr marL="342900" lvl="0" indent="-342900">
              <a:lnSpc>
                <a:spcPct val="100000"/>
              </a:lnSpc>
              <a:spcBef>
                <a:spcPct val="20000"/>
              </a:spcBef>
            </a:pPr>
            <a:r>
              <a:rPr lang="lv-LV" sz="2000" dirty="0"/>
              <a:t>Iesaistīto VP norīkojumu skaits – </a:t>
            </a:r>
            <a:r>
              <a:rPr lang="lv-LV" sz="2000" b="1" dirty="0" smtClean="0"/>
              <a:t>18</a:t>
            </a:r>
            <a:endParaRPr lang="lv-LV" sz="2000" b="1" dirty="0"/>
          </a:p>
          <a:p>
            <a:pPr marL="342900" lvl="0" indent="-342900">
              <a:lnSpc>
                <a:spcPct val="100000"/>
              </a:lnSpc>
              <a:spcBef>
                <a:spcPct val="20000"/>
              </a:spcBef>
            </a:pPr>
            <a:r>
              <a:rPr lang="lv-LV" sz="2000" dirty="0"/>
              <a:t>Iesaistīto VP amatpersonu skaits </a:t>
            </a:r>
            <a:r>
              <a:rPr lang="lv-LV" sz="2000" dirty="0" smtClean="0"/>
              <a:t>– </a:t>
            </a:r>
            <a:r>
              <a:rPr lang="lv-LV" sz="2000" b="1" dirty="0" smtClean="0"/>
              <a:t>18</a:t>
            </a:r>
            <a:endParaRPr lang="lv-LV" sz="2000" b="1" dirty="0"/>
          </a:p>
          <a:p>
            <a:pPr marL="342900" lvl="0" indent="-342900">
              <a:lnSpc>
                <a:spcPct val="100000"/>
              </a:lnSpc>
              <a:spcBef>
                <a:spcPct val="20000"/>
              </a:spcBef>
            </a:pPr>
            <a:r>
              <a:rPr lang="lv-LV" sz="2000" dirty="0"/>
              <a:t>Pārbaudīto personu skaits – </a:t>
            </a:r>
            <a:r>
              <a:rPr lang="lv-LV" sz="2000" b="1" dirty="0" smtClean="0"/>
              <a:t>305</a:t>
            </a:r>
            <a:r>
              <a:rPr lang="lv-LV" sz="2000" dirty="0" smtClean="0"/>
              <a:t> (no tiem «Lidostā Rīga» - </a:t>
            </a:r>
            <a:r>
              <a:rPr lang="lv-LV" sz="2000" b="1" dirty="0" smtClean="0"/>
              <a:t>121</a:t>
            </a:r>
            <a:r>
              <a:rPr lang="lv-LV" sz="2000" dirty="0" smtClean="0"/>
              <a:t>)</a:t>
            </a:r>
          </a:p>
          <a:p>
            <a:pPr marL="342900" lvl="0" indent="-342900">
              <a:lnSpc>
                <a:spcPct val="100000"/>
              </a:lnSpc>
              <a:spcBef>
                <a:spcPct val="20000"/>
              </a:spcBef>
            </a:pPr>
            <a:r>
              <a:rPr lang="lv-LV" sz="2000" dirty="0" smtClean="0"/>
              <a:t>Uzsākti administratīvā pārkāpuma procesi – </a:t>
            </a:r>
            <a:r>
              <a:rPr lang="lv-LV" sz="2000" b="1" dirty="0" smtClean="0"/>
              <a:t>13</a:t>
            </a:r>
          </a:p>
          <a:p>
            <a:pPr marL="342900" lvl="0" indent="-342900">
              <a:lnSpc>
                <a:spcPct val="100000"/>
              </a:lnSpc>
              <a:spcBef>
                <a:spcPct val="20000"/>
              </a:spcBef>
            </a:pPr>
            <a:r>
              <a:rPr lang="lv-LV" sz="2000" dirty="0" smtClean="0"/>
              <a:t>Doti </a:t>
            </a:r>
            <a:r>
              <a:rPr lang="lv-LV" sz="2000" dirty="0"/>
              <a:t>preventīvi norādījumi </a:t>
            </a:r>
            <a:r>
              <a:rPr lang="lv-LV" sz="2000" dirty="0" smtClean="0"/>
              <a:t>–  </a:t>
            </a:r>
            <a:r>
              <a:rPr lang="lv-LV" sz="2000" b="1" dirty="0" smtClean="0"/>
              <a:t>30</a:t>
            </a:r>
            <a:endParaRPr lang="lv-LV" sz="2000" b="1" dirty="0"/>
          </a:p>
          <a:p>
            <a:pPr marL="0" lvl="0" indent="0" algn="ctr">
              <a:lnSpc>
                <a:spcPct val="100000"/>
              </a:lnSpc>
              <a:spcBef>
                <a:spcPct val="20000"/>
              </a:spcBef>
              <a:buNone/>
            </a:pPr>
            <a:endParaRPr lang="lv-LV" sz="2000" b="1" dirty="0"/>
          </a:p>
          <a:p>
            <a:pPr marL="0" lvl="0" indent="0" algn="ctr">
              <a:lnSpc>
                <a:spcPct val="100000"/>
              </a:lnSpc>
              <a:spcBef>
                <a:spcPct val="20000"/>
              </a:spcBef>
              <a:buNone/>
            </a:pPr>
            <a:r>
              <a:rPr lang="lv-LV" sz="2000" b="1" dirty="0" smtClean="0"/>
              <a:t>07.12.2020.-11.02.2021.</a:t>
            </a:r>
            <a:endParaRPr lang="lv-LV" sz="2000" i="1" dirty="0"/>
          </a:p>
          <a:p>
            <a:pPr marL="0" lvl="0" indent="0" algn="ctr">
              <a:lnSpc>
                <a:spcPct val="100000"/>
              </a:lnSpc>
              <a:spcBef>
                <a:spcPct val="20000"/>
              </a:spcBef>
              <a:buNone/>
            </a:pPr>
            <a:endParaRPr lang="lv-LV" sz="2000" i="1" dirty="0"/>
          </a:p>
          <a:p>
            <a:pPr marL="342900" lvl="0" indent="-342900">
              <a:lnSpc>
                <a:spcPct val="100000"/>
              </a:lnSpc>
              <a:spcBef>
                <a:spcPct val="20000"/>
              </a:spcBef>
            </a:pPr>
            <a:r>
              <a:rPr lang="lv-LV" sz="2000" dirty="0"/>
              <a:t>Iesaistīto VP norīkojumu skaits </a:t>
            </a:r>
            <a:r>
              <a:rPr lang="lv-LV" sz="2000" b="1" dirty="0"/>
              <a:t>– </a:t>
            </a:r>
            <a:r>
              <a:rPr lang="lv-LV" sz="2000" b="1" dirty="0" smtClean="0"/>
              <a:t>519</a:t>
            </a:r>
            <a:endParaRPr lang="lv-LV" sz="2000" b="1" dirty="0"/>
          </a:p>
          <a:p>
            <a:pPr marL="342900" lvl="0" indent="-342900">
              <a:lnSpc>
                <a:spcPct val="100000"/>
              </a:lnSpc>
              <a:spcBef>
                <a:spcPct val="20000"/>
              </a:spcBef>
            </a:pPr>
            <a:r>
              <a:rPr lang="lv-LV" sz="2000" dirty="0"/>
              <a:t>Iesaistīto VP amatpersonu skaits – </a:t>
            </a:r>
            <a:r>
              <a:rPr lang="lv-LV" sz="2000" b="1" dirty="0" smtClean="0"/>
              <a:t>1123</a:t>
            </a:r>
            <a:endParaRPr lang="lv-LV" sz="2000" b="1" dirty="0"/>
          </a:p>
          <a:p>
            <a:pPr marL="342900" lvl="0" indent="-342900">
              <a:lnSpc>
                <a:spcPct val="100000"/>
              </a:lnSpc>
              <a:spcBef>
                <a:spcPct val="20000"/>
              </a:spcBef>
            </a:pPr>
            <a:r>
              <a:rPr lang="lv-LV" sz="2000" dirty="0" smtClean="0"/>
              <a:t>Pārbaudīto personu skaits – </a:t>
            </a:r>
            <a:r>
              <a:rPr lang="lv-LV" sz="2000" b="1" dirty="0" smtClean="0"/>
              <a:t>12403</a:t>
            </a:r>
          </a:p>
          <a:p>
            <a:pPr marL="342900" lvl="0" indent="-342900">
              <a:lnSpc>
                <a:spcPct val="100000"/>
              </a:lnSpc>
              <a:spcBef>
                <a:spcPct val="20000"/>
              </a:spcBef>
            </a:pPr>
            <a:r>
              <a:rPr lang="lv-LV" sz="2000" dirty="0" smtClean="0"/>
              <a:t>Uzsākti administratīvā pārkāpuma procesi – </a:t>
            </a:r>
            <a:r>
              <a:rPr lang="lv-LV" sz="2000" b="1" dirty="0" smtClean="0"/>
              <a:t>517</a:t>
            </a:r>
          </a:p>
          <a:p>
            <a:pPr marL="342900" lvl="0" indent="-342900">
              <a:lnSpc>
                <a:spcPct val="100000"/>
              </a:lnSpc>
              <a:spcBef>
                <a:spcPct val="20000"/>
              </a:spcBef>
            </a:pPr>
            <a:r>
              <a:rPr lang="lv-LV" sz="2000" dirty="0" smtClean="0"/>
              <a:t>Doti </a:t>
            </a:r>
            <a:r>
              <a:rPr lang="lv-LV" sz="2000" dirty="0"/>
              <a:t>preventīvi norādījumi </a:t>
            </a:r>
            <a:r>
              <a:rPr lang="lv-LV" sz="2000" dirty="0" smtClean="0"/>
              <a:t>–  </a:t>
            </a:r>
            <a:r>
              <a:rPr lang="lv-LV" sz="2000" b="1" dirty="0" smtClean="0"/>
              <a:t>498</a:t>
            </a:r>
            <a:endParaRPr lang="lv-LV" sz="2000" b="1" dirty="0"/>
          </a:p>
          <a:p>
            <a:endParaRPr lang="lv-LV" dirty="0"/>
          </a:p>
        </p:txBody>
      </p:sp>
      <p:sp>
        <p:nvSpPr>
          <p:cNvPr id="8" name="Kājenes vietturis 7"/>
          <p:cNvSpPr>
            <a:spLocks noGrp="1"/>
          </p:cNvSpPr>
          <p:nvPr>
            <p:ph type="ftr" sz="quarter" idx="11"/>
          </p:nvPr>
        </p:nvSpPr>
        <p:spPr/>
        <p:txBody>
          <a:bodyPr/>
          <a:lstStyle/>
          <a:p>
            <a:r>
              <a:rPr lang="lv-LV" smtClean="0"/>
              <a:t>Čiekurkalna 1.līnija 1, k-4, Rīga</a:t>
            </a:r>
            <a:endParaRPr lang="lv-LV"/>
          </a:p>
        </p:txBody>
      </p:sp>
      <p:sp>
        <p:nvSpPr>
          <p:cNvPr id="7" name="Slaida numura vietturis 6"/>
          <p:cNvSpPr>
            <a:spLocks noGrp="1"/>
          </p:cNvSpPr>
          <p:nvPr>
            <p:ph type="sldNum" sz="quarter" idx="12"/>
          </p:nvPr>
        </p:nvSpPr>
        <p:spPr/>
        <p:txBody>
          <a:bodyPr/>
          <a:lstStyle/>
          <a:p>
            <a:fld id="{CB0EA9FA-F982-431F-BDE7-A23239E14667}" type="slidenum">
              <a:rPr lang="lv-LV" smtClean="0"/>
              <a:t>4</a:t>
            </a:fld>
            <a:endParaRPr lang="lv-LV"/>
          </a:p>
        </p:txBody>
      </p:sp>
      <p:pic>
        <p:nvPicPr>
          <p:cNvPr id="9"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2518230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a:xfrm>
            <a:off x="2800392" y="365125"/>
            <a:ext cx="8553407" cy="1325563"/>
          </a:xfrm>
        </p:spPr>
        <p:txBody>
          <a:bodyPr>
            <a:noAutofit/>
          </a:bodyPr>
          <a:lstStyle/>
          <a:p>
            <a:pPr lvl="0" algn="ctr">
              <a:lnSpc>
                <a:spcPct val="100000"/>
              </a:lnSpc>
              <a:spcBef>
                <a:spcPts val="0"/>
              </a:spcBef>
            </a:pPr>
            <a:r>
              <a:rPr lang="lv-LV" sz="2400" b="1" dirty="0">
                <a:solidFill>
                  <a:prstClr val="black"/>
                </a:solidFill>
                <a:latin typeface="Calibri"/>
                <a:ea typeface="+mn-ea"/>
                <a:cs typeface="+mn-cs"/>
              </a:rPr>
              <a:t>Valsts policijas veikto pārbaužu skaits ārkārtējās situācijas laikā (preventīvā reaģēšana neskaitot covidpass.lv pārbaudes)  </a:t>
            </a:r>
            <a:r>
              <a:rPr lang="lv-LV" sz="2400" b="1" dirty="0" smtClean="0">
                <a:solidFill>
                  <a:prstClr val="black"/>
                </a:solidFill>
                <a:latin typeface="Calibri"/>
                <a:ea typeface="+mn-ea"/>
                <a:cs typeface="+mn-cs"/>
              </a:rPr>
              <a:t>10.11.2020.-11.02.2021.</a:t>
            </a:r>
            <a:r>
              <a:rPr lang="lv-LV" sz="2400" b="1" dirty="0">
                <a:solidFill>
                  <a:prstClr val="black"/>
                </a:solidFill>
                <a:latin typeface="Calibri"/>
                <a:ea typeface="+mn-ea"/>
                <a:cs typeface="+mn-cs"/>
              </a:rPr>
              <a:t/>
            </a:r>
            <a:br>
              <a:rPr lang="lv-LV" sz="2400" b="1" dirty="0">
                <a:solidFill>
                  <a:prstClr val="black"/>
                </a:solidFill>
                <a:latin typeface="Calibri"/>
                <a:ea typeface="+mn-ea"/>
                <a:cs typeface="+mn-cs"/>
              </a:rPr>
            </a:br>
            <a:endParaRPr lang="lv-LV" sz="2400" dirty="0"/>
          </a:p>
        </p:txBody>
      </p:sp>
      <p:sp>
        <p:nvSpPr>
          <p:cNvPr id="7" name="Satura vietturis 6"/>
          <p:cNvSpPr>
            <a:spLocks noGrp="1"/>
          </p:cNvSpPr>
          <p:nvPr>
            <p:ph idx="1"/>
          </p:nvPr>
        </p:nvSpPr>
        <p:spPr>
          <a:xfrm>
            <a:off x="2470382" y="1690688"/>
            <a:ext cx="8401280" cy="4351338"/>
          </a:xfrm>
        </p:spPr>
        <p:txBody>
          <a:bodyPr>
            <a:normAutofit/>
          </a:bodyPr>
          <a:lstStyle/>
          <a:p>
            <a:pPr marL="0" lvl="0" indent="0">
              <a:lnSpc>
                <a:spcPct val="100000"/>
              </a:lnSpc>
              <a:spcBef>
                <a:spcPts val="0"/>
              </a:spcBef>
              <a:buNone/>
            </a:pPr>
            <a:endParaRPr lang="lv-LV" sz="2000" b="1" dirty="0"/>
          </a:p>
          <a:p>
            <a:pPr lvl="0">
              <a:lnSpc>
                <a:spcPct val="100000"/>
              </a:lnSpc>
              <a:spcBef>
                <a:spcPts val="0"/>
              </a:spcBef>
            </a:pPr>
            <a:r>
              <a:rPr lang="lv-LV" sz="2000" b="1" dirty="0"/>
              <a:t>Preventīvi pārbaudīto telpu (iekštelpas, </a:t>
            </a:r>
            <a:r>
              <a:rPr lang="lv-LV" sz="2000" b="1" dirty="0" err="1"/>
              <a:t>ārtelpas</a:t>
            </a:r>
            <a:r>
              <a:rPr lang="lv-LV" sz="2000" b="1" dirty="0" smtClean="0"/>
              <a:t>) skaits</a:t>
            </a:r>
            <a:endParaRPr lang="lv-LV" sz="2000" b="1" dirty="0"/>
          </a:p>
          <a:p>
            <a:pPr marL="0" lvl="0" indent="0">
              <a:lnSpc>
                <a:spcPct val="100000"/>
              </a:lnSpc>
              <a:spcBef>
                <a:spcPts val="0"/>
              </a:spcBef>
              <a:buNone/>
            </a:pPr>
            <a:r>
              <a:rPr lang="lv-LV" sz="2000" dirty="0" smtClean="0"/>
              <a:t>Kopā – </a:t>
            </a:r>
            <a:r>
              <a:rPr lang="lv-LV" sz="2000" b="1" dirty="0" smtClean="0"/>
              <a:t>55279</a:t>
            </a:r>
            <a:endParaRPr lang="lv-LV" sz="2000" b="1" dirty="0"/>
          </a:p>
          <a:p>
            <a:pPr marL="0" lvl="0" indent="0">
              <a:lnSpc>
                <a:spcPct val="100000"/>
              </a:lnSpc>
              <a:spcBef>
                <a:spcPts val="0"/>
              </a:spcBef>
              <a:buNone/>
            </a:pPr>
            <a:endParaRPr lang="lv-LV" sz="2000" b="1" dirty="0"/>
          </a:p>
          <a:p>
            <a:pPr>
              <a:lnSpc>
                <a:spcPct val="100000"/>
              </a:lnSpc>
              <a:spcBef>
                <a:spcPts val="0"/>
              </a:spcBef>
            </a:pPr>
            <a:r>
              <a:rPr lang="lv-LV" sz="2000" b="1" dirty="0" smtClean="0"/>
              <a:t>Izsaukumu skaits</a:t>
            </a:r>
            <a:endParaRPr lang="lv-LV" sz="2000" b="1" dirty="0"/>
          </a:p>
          <a:p>
            <a:pPr marL="0" lvl="0" indent="0">
              <a:lnSpc>
                <a:spcPct val="100000"/>
              </a:lnSpc>
              <a:spcBef>
                <a:spcPts val="0"/>
              </a:spcBef>
              <a:buNone/>
            </a:pPr>
            <a:r>
              <a:rPr lang="lv-LV" sz="2000" dirty="0" smtClean="0"/>
              <a:t>Kopā – </a:t>
            </a:r>
            <a:r>
              <a:rPr lang="lv-LV" sz="2000" b="1" dirty="0" smtClean="0"/>
              <a:t>1474</a:t>
            </a:r>
            <a:endParaRPr lang="lv-LV" sz="2000" b="1" dirty="0"/>
          </a:p>
          <a:p>
            <a:pPr marL="0" lvl="0" indent="0">
              <a:lnSpc>
                <a:spcPct val="100000"/>
              </a:lnSpc>
              <a:spcBef>
                <a:spcPts val="0"/>
              </a:spcBef>
              <a:buNone/>
            </a:pPr>
            <a:endParaRPr lang="lv-LV" sz="2000" b="1" dirty="0" smtClean="0"/>
          </a:p>
          <a:p>
            <a:pPr>
              <a:lnSpc>
                <a:spcPct val="100000"/>
              </a:lnSpc>
              <a:spcBef>
                <a:spcPts val="0"/>
              </a:spcBef>
            </a:pPr>
            <a:r>
              <a:rPr lang="lv-LV" sz="2000" b="1" dirty="0"/>
              <a:t>Doti preventīvi norādījumi</a:t>
            </a:r>
          </a:p>
          <a:p>
            <a:pPr marL="0" lvl="0" indent="0">
              <a:lnSpc>
                <a:spcPct val="100000"/>
              </a:lnSpc>
              <a:spcBef>
                <a:spcPts val="0"/>
              </a:spcBef>
              <a:buNone/>
            </a:pPr>
            <a:r>
              <a:rPr lang="lv-LV" sz="2000" dirty="0" smtClean="0"/>
              <a:t>Kopā – </a:t>
            </a:r>
            <a:r>
              <a:rPr lang="lv-LV" sz="2000" b="1" dirty="0" smtClean="0"/>
              <a:t>21977</a:t>
            </a:r>
            <a:endParaRPr lang="lv-LV" sz="2000" b="1" dirty="0"/>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indent="0">
              <a:buNone/>
            </a:pPr>
            <a:endParaRPr lang="lv-LV" dirty="0"/>
          </a:p>
        </p:txBody>
      </p:sp>
      <p:sp>
        <p:nvSpPr>
          <p:cNvPr id="12" name="Kājenes vietturis 1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Slaida numura vietturis 1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atura vietturis 4"/>
          <p:cNvSpPr>
            <a:spLocks noGrp="1"/>
          </p:cNvSpPr>
          <p:nvPr>
            <p:ph sz="half" idx="4294967295"/>
          </p:nvPr>
        </p:nvSpPr>
        <p:spPr>
          <a:xfrm>
            <a:off x="0" y="1825625"/>
            <a:ext cx="452438" cy="4351338"/>
          </a:xfrm>
        </p:spPr>
        <p:txBody>
          <a:bodyPr>
            <a:normAutofit/>
          </a:bodyPr>
          <a:lstStyle/>
          <a:p>
            <a:pPr marL="0" lvl="0" indent="0" algn="ctr">
              <a:lnSpc>
                <a:spcPct val="100000"/>
              </a:lnSpc>
              <a:spcBef>
                <a:spcPct val="20000"/>
              </a:spcBef>
              <a:buNone/>
            </a:pPr>
            <a:endParaRPr lang="lv-LV" sz="1600" b="1" dirty="0">
              <a:solidFill>
                <a:prstClr val="black"/>
              </a:solidFill>
            </a:endParaRPr>
          </a:p>
          <a:p>
            <a:endParaRPr lang="lv-LV" dirty="0"/>
          </a:p>
        </p:txBody>
      </p:sp>
      <p:sp>
        <p:nvSpPr>
          <p:cNvPr id="3" name="Taisnstūris 2"/>
          <p:cNvSpPr/>
          <p:nvPr/>
        </p:nvSpPr>
        <p:spPr>
          <a:xfrm>
            <a:off x="3048000" y="966788"/>
            <a:ext cx="80459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2218344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a:xfrm>
            <a:off x="2800392" y="365125"/>
            <a:ext cx="8553407" cy="1325563"/>
          </a:xfrm>
        </p:spPr>
        <p:txBody>
          <a:bodyPr>
            <a:noAutofit/>
          </a:bodyPr>
          <a:lstStyle/>
          <a:p>
            <a:pPr lvl="0" algn="ctr">
              <a:lnSpc>
                <a:spcPct val="100000"/>
              </a:lnSpc>
              <a:spcBef>
                <a:spcPts val="0"/>
              </a:spcBef>
            </a:pPr>
            <a:r>
              <a:rPr lang="lv-LV" sz="2400" b="1" dirty="0">
                <a:solidFill>
                  <a:prstClr val="black"/>
                </a:solidFill>
                <a:latin typeface="Calibri"/>
                <a:ea typeface="+mn-ea"/>
                <a:cs typeface="+mn-cs"/>
              </a:rPr>
              <a:t>Valsts </a:t>
            </a:r>
            <a:r>
              <a:rPr lang="lv-LV" sz="2400" b="1" dirty="0" smtClean="0">
                <a:solidFill>
                  <a:prstClr val="black"/>
                </a:solidFill>
                <a:latin typeface="Calibri"/>
                <a:ea typeface="+mn-ea"/>
                <a:cs typeface="+mn-cs"/>
              </a:rPr>
              <a:t>policijas publisku vietu un tirdzniecības vietu</a:t>
            </a:r>
            <a:br>
              <a:rPr lang="lv-LV" sz="2400" b="1" dirty="0" smtClean="0">
                <a:solidFill>
                  <a:prstClr val="black"/>
                </a:solidFill>
                <a:latin typeface="Calibri"/>
                <a:ea typeface="+mn-ea"/>
                <a:cs typeface="+mn-cs"/>
              </a:rPr>
            </a:br>
            <a:r>
              <a:rPr lang="lv-LV" sz="2400" b="1" dirty="0" smtClean="0">
                <a:solidFill>
                  <a:prstClr val="black"/>
                </a:solidFill>
                <a:latin typeface="Calibri"/>
                <a:ea typeface="+mn-ea"/>
                <a:cs typeface="+mn-cs"/>
              </a:rPr>
              <a:t>pastiprinātās kontroles un uzraudzības nodrošināšana</a:t>
            </a:r>
            <a:br>
              <a:rPr lang="lv-LV" sz="2400" b="1" dirty="0" smtClean="0">
                <a:solidFill>
                  <a:prstClr val="black"/>
                </a:solidFill>
                <a:latin typeface="Calibri"/>
                <a:ea typeface="+mn-ea"/>
                <a:cs typeface="+mn-cs"/>
              </a:rPr>
            </a:br>
            <a:r>
              <a:rPr lang="lv-LV" sz="2400" b="1" dirty="0" smtClean="0">
                <a:solidFill>
                  <a:prstClr val="black"/>
                </a:solidFill>
                <a:latin typeface="Calibri"/>
                <a:ea typeface="+mn-ea"/>
                <a:cs typeface="+mn-cs"/>
              </a:rPr>
              <a:t>10.02.2021.</a:t>
            </a:r>
            <a:endParaRPr lang="lv-LV" sz="2400" dirty="0"/>
          </a:p>
        </p:txBody>
      </p:sp>
      <p:sp>
        <p:nvSpPr>
          <p:cNvPr id="7" name="Satura vietturis 6"/>
          <p:cNvSpPr>
            <a:spLocks noGrp="1"/>
          </p:cNvSpPr>
          <p:nvPr>
            <p:ph idx="1"/>
          </p:nvPr>
        </p:nvSpPr>
        <p:spPr>
          <a:xfrm>
            <a:off x="2952520" y="1825625"/>
            <a:ext cx="8401280" cy="4351338"/>
          </a:xfrm>
        </p:spPr>
        <p:txBody>
          <a:bodyPr>
            <a:normAutofit/>
          </a:bodyPr>
          <a:lstStyle/>
          <a:p>
            <a:pPr marL="0" lvl="0" indent="0">
              <a:lnSpc>
                <a:spcPct val="100000"/>
              </a:lnSpc>
              <a:spcBef>
                <a:spcPts val="0"/>
              </a:spcBef>
              <a:buNone/>
            </a:pPr>
            <a:endParaRPr lang="lv-LV" sz="2000" b="1" dirty="0"/>
          </a:p>
          <a:p>
            <a:pPr lvl="0">
              <a:lnSpc>
                <a:spcPct val="100000"/>
              </a:lnSpc>
              <a:spcBef>
                <a:spcPts val="0"/>
              </a:spcBef>
            </a:pPr>
            <a:r>
              <a:rPr lang="lv-LV" sz="2000" b="1" dirty="0" smtClean="0"/>
              <a:t>Pārbaudīto publisko vietu skaits valstī: Kopā – 382</a:t>
            </a:r>
            <a:endParaRPr lang="lv-LV" sz="2000" dirty="0" smtClean="0"/>
          </a:p>
          <a:p>
            <a:pPr marL="0" lvl="0" indent="0">
              <a:lnSpc>
                <a:spcPct val="100000"/>
              </a:lnSpc>
              <a:spcBef>
                <a:spcPts val="0"/>
              </a:spcBef>
              <a:buNone/>
            </a:pPr>
            <a:r>
              <a:rPr lang="lv-LV" sz="2000" dirty="0" smtClean="0"/>
              <a:t>No tiem:</a:t>
            </a:r>
          </a:p>
          <a:p>
            <a:pPr marL="0" lvl="0" indent="0">
              <a:lnSpc>
                <a:spcPct val="100000"/>
              </a:lnSpc>
              <a:spcBef>
                <a:spcPts val="0"/>
              </a:spcBef>
              <a:buNone/>
            </a:pPr>
            <a:r>
              <a:rPr lang="lv-LV" sz="2000" dirty="0" smtClean="0"/>
              <a:t>Uzsākti administratīvā pārkāpuma procesi – </a:t>
            </a:r>
            <a:r>
              <a:rPr lang="lv-LV" sz="2000" b="1" dirty="0"/>
              <a:t>7</a:t>
            </a:r>
            <a:endParaRPr lang="lv-LV" sz="2000" dirty="0"/>
          </a:p>
          <a:p>
            <a:pPr marL="0" lvl="0" indent="0">
              <a:lnSpc>
                <a:spcPct val="100000"/>
              </a:lnSpc>
              <a:spcBef>
                <a:spcPts val="0"/>
              </a:spcBef>
              <a:buNone/>
            </a:pPr>
            <a:r>
              <a:rPr lang="lv-LV" sz="2000" dirty="0" smtClean="0"/>
              <a:t>Doti preventīvi norādījumi – </a:t>
            </a:r>
            <a:r>
              <a:rPr lang="lv-LV" sz="2000" b="1" dirty="0" smtClean="0"/>
              <a:t>29</a:t>
            </a:r>
            <a:endParaRPr lang="lv-LV" sz="2000" b="1" dirty="0"/>
          </a:p>
          <a:p>
            <a:pPr marL="0" lvl="0" indent="0">
              <a:lnSpc>
                <a:spcPct val="100000"/>
              </a:lnSpc>
              <a:spcBef>
                <a:spcPts val="0"/>
              </a:spcBef>
              <a:buNone/>
            </a:pPr>
            <a:endParaRPr lang="lv-LV" sz="2000" b="1" dirty="0"/>
          </a:p>
          <a:p>
            <a:pPr>
              <a:lnSpc>
                <a:spcPct val="100000"/>
              </a:lnSpc>
              <a:spcBef>
                <a:spcPts val="0"/>
              </a:spcBef>
            </a:pPr>
            <a:r>
              <a:rPr lang="lv-LV" sz="2000" b="1" dirty="0" smtClean="0"/>
              <a:t>Pārbaudīto tirdzniecības vietu skaits valstī: Kopā – 709</a:t>
            </a:r>
          </a:p>
          <a:p>
            <a:pPr marL="0" lvl="0" indent="0">
              <a:lnSpc>
                <a:spcPct val="100000"/>
              </a:lnSpc>
              <a:spcBef>
                <a:spcPts val="0"/>
              </a:spcBef>
              <a:buNone/>
            </a:pPr>
            <a:r>
              <a:rPr lang="lv-LV" sz="2000" dirty="0" smtClean="0"/>
              <a:t>No tiem:</a:t>
            </a:r>
          </a:p>
          <a:p>
            <a:pPr marL="0" lvl="0" indent="0">
              <a:lnSpc>
                <a:spcPct val="100000"/>
              </a:lnSpc>
              <a:spcBef>
                <a:spcPts val="0"/>
              </a:spcBef>
              <a:buNone/>
            </a:pPr>
            <a:r>
              <a:rPr lang="lv-LV" sz="2000" dirty="0"/>
              <a:t>Uzsākti administratīvā pārkāpuma procesi – </a:t>
            </a:r>
            <a:r>
              <a:rPr lang="lv-LV" sz="2000" b="1" dirty="0"/>
              <a:t>8</a:t>
            </a:r>
            <a:endParaRPr lang="lv-LV" sz="2000" b="1" dirty="0" smtClean="0"/>
          </a:p>
          <a:p>
            <a:pPr marL="0" lvl="0" indent="0">
              <a:lnSpc>
                <a:spcPct val="100000"/>
              </a:lnSpc>
              <a:spcBef>
                <a:spcPts val="0"/>
              </a:spcBef>
              <a:buNone/>
            </a:pPr>
            <a:r>
              <a:rPr lang="lv-LV" sz="2000" dirty="0" smtClean="0"/>
              <a:t>Doti </a:t>
            </a:r>
            <a:r>
              <a:rPr lang="lv-LV" sz="2000" dirty="0"/>
              <a:t>preventīvi norādījumi – </a:t>
            </a:r>
            <a:r>
              <a:rPr lang="lv-LV" sz="2000" b="1" dirty="0" smtClean="0"/>
              <a:t>145</a:t>
            </a:r>
            <a:endParaRPr lang="lv-LV" sz="2000" b="1" dirty="0"/>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indent="0">
              <a:buNone/>
            </a:pPr>
            <a:endParaRPr lang="lv-LV" dirty="0"/>
          </a:p>
        </p:txBody>
      </p:sp>
      <p:sp>
        <p:nvSpPr>
          <p:cNvPr id="12" name="Kājenes vietturis 1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Slaida numura vietturis 1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aisnstūris 2"/>
          <p:cNvSpPr/>
          <p:nvPr/>
        </p:nvSpPr>
        <p:spPr>
          <a:xfrm>
            <a:off x="3048000" y="966788"/>
            <a:ext cx="80459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584386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a:xfrm>
            <a:off x="2800392" y="365125"/>
            <a:ext cx="8553407" cy="1325563"/>
          </a:xfrm>
        </p:spPr>
        <p:txBody>
          <a:bodyPr>
            <a:noAutofit/>
          </a:bodyPr>
          <a:lstStyle/>
          <a:p>
            <a:pPr lvl="0" algn="ctr">
              <a:lnSpc>
                <a:spcPct val="100000"/>
              </a:lnSpc>
              <a:spcBef>
                <a:spcPts val="0"/>
              </a:spcBef>
            </a:pPr>
            <a:r>
              <a:rPr lang="lv-LV" sz="2400" b="1" dirty="0">
                <a:solidFill>
                  <a:prstClr val="black"/>
                </a:solidFill>
                <a:latin typeface="Calibri"/>
                <a:ea typeface="+mn-ea"/>
                <a:cs typeface="+mn-cs"/>
              </a:rPr>
              <a:t>Valsts </a:t>
            </a:r>
            <a:r>
              <a:rPr lang="lv-LV" sz="2400" b="1" dirty="0" smtClean="0">
                <a:solidFill>
                  <a:prstClr val="black"/>
                </a:solidFill>
                <a:latin typeface="Calibri"/>
                <a:ea typeface="+mn-ea"/>
                <a:cs typeface="+mn-cs"/>
              </a:rPr>
              <a:t>policijas publisku vietu un tirdzniecības vietu</a:t>
            </a:r>
            <a:br>
              <a:rPr lang="lv-LV" sz="2400" b="1" dirty="0" smtClean="0">
                <a:solidFill>
                  <a:prstClr val="black"/>
                </a:solidFill>
                <a:latin typeface="Calibri"/>
                <a:ea typeface="+mn-ea"/>
                <a:cs typeface="+mn-cs"/>
              </a:rPr>
            </a:br>
            <a:r>
              <a:rPr lang="lv-LV" sz="2400" b="1" dirty="0" smtClean="0">
                <a:solidFill>
                  <a:prstClr val="black"/>
                </a:solidFill>
                <a:latin typeface="Calibri"/>
                <a:ea typeface="+mn-ea"/>
                <a:cs typeface="+mn-cs"/>
              </a:rPr>
              <a:t>pastiprinātās kontroles un uzraudzības nodrošināšana</a:t>
            </a:r>
            <a:br>
              <a:rPr lang="lv-LV" sz="2400" b="1" dirty="0" smtClean="0">
                <a:solidFill>
                  <a:prstClr val="black"/>
                </a:solidFill>
                <a:latin typeface="Calibri"/>
                <a:ea typeface="+mn-ea"/>
                <a:cs typeface="+mn-cs"/>
              </a:rPr>
            </a:br>
            <a:r>
              <a:rPr lang="lv-LV" sz="2400" b="1" dirty="0" smtClean="0">
                <a:solidFill>
                  <a:prstClr val="black"/>
                </a:solidFill>
                <a:latin typeface="Calibri"/>
                <a:ea typeface="+mn-ea"/>
                <a:cs typeface="+mn-cs"/>
              </a:rPr>
              <a:t>kopā no 06.02.2021. līdz 11.02.2021.</a:t>
            </a:r>
            <a:endParaRPr lang="lv-LV" sz="2400" dirty="0"/>
          </a:p>
        </p:txBody>
      </p:sp>
      <p:sp>
        <p:nvSpPr>
          <p:cNvPr id="7" name="Satura vietturis 6"/>
          <p:cNvSpPr>
            <a:spLocks noGrp="1"/>
          </p:cNvSpPr>
          <p:nvPr>
            <p:ph idx="1"/>
          </p:nvPr>
        </p:nvSpPr>
        <p:spPr>
          <a:xfrm>
            <a:off x="2952520" y="1825625"/>
            <a:ext cx="8401280" cy="4351338"/>
          </a:xfrm>
        </p:spPr>
        <p:txBody>
          <a:bodyPr>
            <a:normAutofit/>
          </a:bodyPr>
          <a:lstStyle/>
          <a:p>
            <a:pPr marL="0" lvl="0" indent="0">
              <a:lnSpc>
                <a:spcPct val="100000"/>
              </a:lnSpc>
              <a:spcBef>
                <a:spcPts val="0"/>
              </a:spcBef>
              <a:buNone/>
            </a:pPr>
            <a:endParaRPr lang="lv-LV" sz="2000" b="1" dirty="0">
              <a:solidFill>
                <a:srgbClr val="FF0000"/>
              </a:solidFill>
            </a:endParaRPr>
          </a:p>
          <a:p>
            <a:pPr lvl="0">
              <a:lnSpc>
                <a:spcPct val="100000"/>
              </a:lnSpc>
              <a:spcBef>
                <a:spcPts val="0"/>
              </a:spcBef>
            </a:pPr>
            <a:r>
              <a:rPr lang="lv-LV" sz="2000" b="1" dirty="0" smtClean="0"/>
              <a:t>Pārbaudīto publisko vietu skaits valstī: Kopā – 1857</a:t>
            </a:r>
            <a:endParaRPr lang="lv-LV" sz="2000" dirty="0" smtClean="0"/>
          </a:p>
          <a:p>
            <a:pPr marL="0" lvl="0" indent="0">
              <a:lnSpc>
                <a:spcPct val="100000"/>
              </a:lnSpc>
              <a:spcBef>
                <a:spcPts val="0"/>
              </a:spcBef>
              <a:buNone/>
            </a:pPr>
            <a:r>
              <a:rPr lang="lv-LV" sz="2000" dirty="0" smtClean="0"/>
              <a:t>No tiem:</a:t>
            </a:r>
          </a:p>
          <a:p>
            <a:pPr marL="0" lvl="0" indent="0">
              <a:lnSpc>
                <a:spcPct val="100000"/>
              </a:lnSpc>
              <a:spcBef>
                <a:spcPts val="0"/>
              </a:spcBef>
              <a:buNone/>
            </a:pPr>
            <a:r>
              <a:rPr lang="lv-LV" sz="2000" dirty="0" smtClean="0"/>
              <a:t>Uzsākti administratīvā pārkāpuma procesi – </a:t>
            </a:r>
            <a:r>
              <a:rPr lang="lv-LV" sz="2000" b="1" dirty="0" smtClean="0"/>
              <a:t>46</a:t>
            </a:r>
            <a:endParaRPr lang="lv-LV" sz="2000" dirty="0"/>
          </a:p>
          <a:p>
            <a:pPr marL="0" lvl="0" indent="0">
              <a:lnSpc>
                <a:spcPct val="100000"/>
              </a:lnSpc>
              <a:spcBef>
                <a:spcPts val="0"/>
              </a:spcBef>
              <a:buNone/>
            </a:pPr>
            <a:r>
              <a:rPr lang="lv-LV" sz="2000" dirty="0" smtClean="0"/>
              <a:t>Doti preventīvi norādījumi – </a:t>
            </a:r>
            <a:r>
              <a:rPr lang="lv-LV" sz="2000" b="1" dirty="0" smtClean="0"/>
              <a:t>542</a:t>
            </a:r>
            <a:endParaRPr lang="lv-LV" sz="2000" b="1" dirty="0"/>
          </a:p>
          <a:p>
            <a:pPr marL="0" lvl="0" indent="0">
              <a:lnSpc>
                <a:spcPct val="100000"/>
              </a:lnSpc>
              <a:spcBef>
                <a:spcPts val="0"/>
              </a:spcBef>
              <a:buNone/>
            </a:pPr>
            <a:endParaRPr lang="lv-LV" sz="2000" b="1" dirty="0"/>
          </a:p>
          <a:p>
            <a:pPr>
              <a:lnSpc>
                <a:spcPct val="100000"/>
              </a:lnSpc>
              <a:spcBef>
                <a:spcPts val="0"/>
              </a:spcBef>
            </a:pPr>
            <a:r>
              <a:rPr lang="lv-LV" sz="2000" b="1" dirty="0" smtClean="0"/>
              <a:t>Pārbaudīto tirdzniecības vietu skaits valstī: Kopā – 4999</a:t>
            </a:r>
          </a:p>
          <a:p>
            <a:pPr marL="0" lvl="0" indent="0">
              <a:lnSpc>
                <a:spcPct val="100000"/>
              </a:lnSpc>
              <a:spcBef>
                <a:spcPts val="0"/>
              </a:spcBef>
              <a:buNone/>
            </a:pPr>
            <a:r>
              <a:rPr lang="lv-LV" sz="2000" dirty="0" smtClean="0"/>
              <a:t>No tiem:</a:t>
            </a:r>
          </a:p>
          <a:p>
            <a:pPr marL="0" lvl="0" indent="0">
              <a:lnSpc>
                <a:spcPct val="100000"/>
              </a:lnSpc>
              <a:spcBef>
                <a:spcPts val="0"/>
              </a:spcBef>
              <a:buNone/>
            </a:pPr>
            <a:r>
              <a:rPr lang="lv-LV" sz="2000" dirty="0"/>
              <a:t>Uzsākti administratīvā pārkāpuma procesi – </a:t>
            </a:r>
            <a:r>
              <a:rPr lang="lv-LV" sz="2000" b="1" dirty="0" smtClean="0"/>
              <a:t>99</a:t>
            </a:r>
          </a:p>
          <a:p>
            <a:pPr marL="0" lvl="0" indent="0">
              <a:lnSpc>
                <a:spcPct val="100000"/>
              </a:lnSpc>
              <a:spcBef>
                <a:spcPts val="0"/>
              </a:spcBef>
              <a:buNone/>
            </a:pPr>
            <a:r>
              <a:rPr lang="lv-LV" sz="2000" dirty="0" smtClean="0"/>
              <a:t>Doti </a:t>
            </a:r>
            <a:r>
              <a:rPr lang="lv-LV" sz="2000" dirty="0"/>
              <a:t>preventīvi norādījumi – </a:t>
            </a:r>
            <a:r>
              <a:rPr lang="lv-LV" sz="2000" b="1" dirty="0" smtClean="0"/>
              <a:t>1000</a:t>
            </a:r>
          </a:p>
          <a:p>
            <a:pPr marL="0" lvl="0" indent="0">
              <a:lnSpc>
                <a:spcPct val="100000"/>
              </a:lnSpc>
              <a:spcBef>
                <a:spcPts val="0"/>
              </a:spcBef>
              <a:buNone/>
            </a:pPr>
            <a:r>
              <a:rPr lang="lv-LV" sz="2000" dirty="0" smtClean="0"/>
              <a:t>Pieņemts lēmums par tirdzniecības vietu slēgšanu - </a:t>
            </a:r>
            <a:r>
              <a:rPr lang="lv-LV" sz="2000" b="1" dirty="0" smtClean="0"/>
              <a:t>0</a:t>
            </a:r>
            <a:endParaRPr lang="lv-LV" sz="2000" b="1" dirty="0"/>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lvl="0" indent="0">
              <a:lnSpc>
                <a:spcPct val="100000"/>
              </a:lnSpc>
              <a:spcBef>
                <a:spcPts val="0"/>
              </a:spcBef>
              <a:buNone/>
            </a:pPr>
            <a:endParaRPr lang="lv-LV" sz="1800" b="1" dirty="0">
              <a:solidFill>
                <a:prstClr val="black"/>
              </a:solidFill>
            </a:endParaRPr>
          </a:p>
          <a:p>
            <a:pPr marL="0" indent="0">
              <a:buNone/>
            </a:pPr>
            <a:endParaRPr lang="lv-LV" dirty="0"/>
          </a:p>
        </p:txBody>
      </p:sp>
      <p:sp>
        <p:nvSpPr>
          <p:cNvPr id="12" name="Kājenes vietturis 1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Slaida numura vietturis 1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aisnstūris 2"/>
          <p:cNvSpPr/>
          <p:nvPr/>
        </p:nvSpPr>
        <p:spPr>
          <a:xfrm>
            <a:off x="3048000" y="966788"/>
            <a:ext cx="80459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2649563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irsraksts 7"/>
          <p:cNvSpPr>
            <a:spLocks noGrp="1"/>
          </p:cNvSpPr>
          <p:nvPr>
            <p:ph type="title"/>
          </p:nvPr>
        </p:nvSpPr>
        <p:spPr>
          <a:xfrm>
            <a:off x="2800392" y="365125"/>
            <a:ext cx="8553407" cy="1325563"/>
          </a:xfrm>
        </p:spPr>
        <p:txBody>
          <a:bodyPr>
            <a:noAutofit/>
          </a:bodyPr>
          <a:lstStyle/>
          <a:p>
            <a:pPr lvl="0" algn="ctr">
              <a:lnSpc>
                <a:spcPct val="100000"/>
              </a:lnSpc>
              <a:spcBef>
                <a:spcPts val="0"/>
              </a:spcBef>
            </a:pPr>
            <a:r>
              <a:rPr lang="lv-LV" sz="2400" b="1" dirty="0">
                <a:latin typeface="Calibri"/>
                <a:ea typeface="+mn-ea"/>
                <a:cs typeface="+mn-cs"/>
              </a:rPr>
              <a:t>Valsts policijas </a:t>
            </a:r>
            <a:r>
              <a:rPr lang="lv-LV" sz="2400" b="1" dirty="0" smtClean="0">
                <a:latin typeface="Calibri"/>
                <a:ea typeface="+mn-ea"/>
                <a:cs typeface="+mn-cs"/>
              </a:rPr>
              <a:t>sniegtais atbalsts Veselības inspekcijai</a:t>
            </a:r>
            <a:r>
              <a:rPr lang="lv-LV" sz="2400" b="1" dirty="0">
                <a:solidFill>
                  <a:srgbClr val="FF0000"/>
                </a:solidFill>
                <a:latin typeface="Calibri"/>
                <a:ea typeface="+mn-ea"/>
                <a:cs typeface="+mn-cs"/>
              </a:rPr>
              <a:t/>
            </a:r>
            <a:br>
              <a:rPr lang="lv-LV" sz="2400" b="1" dirty="0">
                <a:solidFill>
                  <a:srgbClr val="FF0000"/>
                </a:solidFill>
                <a:latin typeface="Calibri"/>
                <a:ea typeface="+mn-ea"/>
                <a:cs typeface="+mn-cs"/>
              </a:rPr>
            </a:br>
            <a:endParaRPr lang="lv-LV" sz="2400" dirty="0">
              <a:solidFill>
                <a:srgbClr val="FF0000"/>
              </a:solidFill>
            </a:endParaRPr>
          </a:p>
        </p:txBody>
      </p:sp>
      <p:sp>
        <p:nvSpPr>
          <p:cNvPr id="7" name="Satura vietturis 6"/>
          <p:cNvSpPr>
            <a:spLocks noGrp="1"/>
          </p:cNvSpPr>
          <p:nvPr>
            <p:ph idx="1"/>
          </p:nvPr>
        </p:nvSpPr>
        <p:spPr>
          <a:xfrm>
            <a:off x="2952520" y="1825625"/>
            <a:ext cx="8401280" cy="4351338"/>
          </a:xfrm>
        </p:spPr>
        <p:txBody>
          <a:bodyPr>
            <a:normAutofit/>
          </a:bodyPr>
          <a:lstStyle/>
          <a:p>
            <a:pPr marL="0" lvl="0" indent="0" algn="just">
              <a:lnSpc>
                <a:spcPct val="100000"/>
              </a:lnSpc>
              <a:spcBef>
                <a:spcPts val="0"/>
              </a:spcBef>
              <a:buNone/>
            </a:pPr>
            <a:endParaRPr lang="lv-LV" sz="1800" dirty="0" smtClean="0">
              <a:solidFill>
                <a:prstClr val="black"/>
              </a:solidFill>
            </a:endParaRPr>
          </a:p>
          <a:p>
            <a:pPr marL="0" lvl="0" indent="0" algn="just">
              <a:lnSpc>
                <a:spcPct val="100000"/>
              </a:lnSpc>
              <a:spcBef>
                <a:spcPts val="0"/>
              </a:spcBef>
              <a:buNone/>
            </a:pPr>
            <a:r>
              <a:rPr lang="lv-LV" sz="1800" dirty="0" smtClean="0">
                <a:solidFill>
                  <a:prstClr val="black"/>
                </a:solidFill>
              </a:rPr>
              <a:t>Valsts policija, kopš 09.12.2020 sniedz nepieciešamo atbalstu Veselības inspekcijai. </a:t>
            </a:r>
          </a:p>
          <a:p>
            <a:pPr marL="0" lvl="0" indent="0" algn="just">
              <a:lnSpc>
                <a:spcPct val="100000"/>
              </a:lnSpc>
              <a:spcBef>
                <a:spcPts val="0"/>
              </a:spcBef>
              <a:buNone/>
            </a:pPr>
            <a:r>
              <a:rPr lang="lv-LV" sz="1800" dirty="0" smtClean="0">
                <a:solidFill>
                  <a:prstClr val="black"/>
                </a:solidFill>
              </a:rPr>
              <a:t>Līdz 11.02.2021. kopā sniegta palīdzība </a:t>
            </a:r>
            <a:r>
              <a:rPr lang="lv-LV" sz="1800" b="1" dirty="0" smtClean="0">
                <a:solidFill>
                  <a:prstClr val="black"/>
                </a:solidFill>
              </a:rPr>
              <a:t>900</a:t>
            </a:r>
            <a:r>
              <a:rPr lang="lv-LV" sz="1800" dirty="0" smtClean="0">
                <a:solidFill>
                  <a:prstClr val="black"/>
                </a:solidFill>
              </a:rPr>
              <a:t> Covid-19 inficēto personu un kontaktpersonu </a:t>
            </a:r>
            <a:r>
              <a:rPr lang="lv-LV" sz="1800" dirty="0">
                <a:solidFill>
                  <a:prstClr val="black"/>
                </a:solidFill>
              </a:rPr>
              <a:t>uzraudzības veikšanā</a:t>
            </a:r>
            <a:r>
              <a:rPr lang="lv-LV" sz="1800" dirty="0" smtClean="0">
                <a:solidFill>
                  <a:prstClr val="black"/>
                </a:solidFill>
              </a:rPr>
              <a:t>, kuras atsakās sadarboties ar Veselības inspekciju un izvairās no epidemioloģiskās drošības pasākumu ievērošanas.</a:t>
            </a:r>
            <a:endParaRPr lang="lv-LV" sz="1800" b="1" dirty="0">
              <a:solidFill>
                <a:prstClr val="black"/>
              </a:solidFill>
            </a:endParaRPr>
          </a:p>
        </p:txBody>
      </p:sp>
      <p:sp>
        <p:nvSpPr>
          <p:cNvPr id="12" name="Kājenes vietturis 11"/>
          <p:cNvSpPr>
            <a:spLocks noGrp="1"/>
          </p:cNvSpPr>
          <p:nvPr>
            <p:ph type="ftr" sz="quarter" idx="11"/>
          </p:nvPr>
        </p:nvSpPr>
        <p:spPr/>
        <p:txBody>
          <a:bodyPr/>
          <a:lstStyle/>
          <a:p>
            <a:r>
              <a:rPr lang="lv-LV" smtClean="0"/>
              <a:t>Čiekurkalna 1.līnija 1, k-4, Rīga</a:t>
            </a:r>
            <a:endParaRPr lang="lv-LV"/>
          </a:p>
        </p:txBody>
      </p:sp>
      <p:sp>
        <p:nvSpPr>
          <p:cNvPr id="11" name="Slaida numura vietturis 10"/>
          <p:cNvSpPr>
            <a:spLocks noGrp="1"/>
          </p:cNvSpPr>
          <p:nvPr>
            <p:ph type="sldNum" sz="quarter" idx="12"/>
          </p:nvPr>
        </p:nvSpPr>
        <p:spPr/>
        <p:txBody>
          <a:bodyPr/>
          <a:lstStyle/>
          <a:p>
            <a:fld id="{CB0EA9FA-F982-431F-BDE7-A23239E14667}" type="slidenum">
              <a:rPr lang="lv-LV" smtClean="0"/>
              <a:t>8</a:t>
            </a:fld>
            <a:endParaRPr lang="lv-LV"/>
          </a:p>
        </p:txBody>
      </p:sp>
      <p:sp>
        <p:nvSpPr>
          <p:cNvPr id="5" name="Satura vietturis 4"/>
          <p:cNvSpPr>
            <a:spLocks noGrp="1"/>
          </p:cNvSpPr>
          <p:nvPr>
            <p:ph sz="half" idx="4294967295"/>
          </p:nvPr>
        </p:nvSpPr>
        <p:spPr>
          <a:xfrm>
            <a:off x="0" y="1825625"/>
            <a:ext cx="452438" cy="4351338"/>
          </a:xfrm>
        </p:spPr>
        <p:txBody>
          <a:bodyPr>
            <a:normAutofit/>
          </a:bodyPr>
          <a:lstStyle/>
          <a:p>
            <a:pPr marL="0" lvl="0" indent="0" algn="ctr">
              <a:lnSpc>
                <a:spcPct val="100000"/>
              </a:lnSpc>
              <a:spcBef>
                <a:spcPct val="20000"/>
              </a:spcBef>
              <a:buNone/>
            </a:pPr>
            <a:endParaRPr lang="lv-LV" sz="1600" b="1" dirty="0">
              <a:solidFill>
                <a:prstClr val="black"/>
              </a:solidFill>
            </a:endParaRPr>
          </a:p>
          <a:p>
            <a:endParaRPr lang="lv-LV" dirty="0"/>
          </a:p>
        </p:txBody>
      </p:sp>
      <p:sp>
        <p:nvSpPr>
          <p:cNvPr id="3" name="Taisnstūris 2"/>
          <p:cNvSpPr/>
          <p:nvPr/>
        </p:nvSpPr>
        <p:spPr>
          <a:xfrm>
            <a:off x="3048000" y="966788"/>
            <a:ext cx="8045986"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lv-LV" sz="1600" b="1" i="0" u="none" strike="noStrike" kern="0" cap="none" spc="0" normalizeH="0" baseline="0" noProof="0" dirty="0">
              <a:ln>
                <a:noFill/>
              </a:ln>
              <a:solidFill>
                <a:prstClr val="black"/>
              </a:solidFill>
              <a:effectLst/>
              <a:uLnTx/>
              <a:uFillTx/>
            </a:endParaRPr>
          </a:p>
        </p:txBody>
      </p:sp>
      <p:pic>
        <p:nvPicPr>
          <p:cNvPr id="9"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spTree>
    <p:extLst>
      <p:ext uri="{BB962C8B-B14F-4D97-AF65-F5344CB8AC3E}">
        <p14:creationId xmlns:p14="http://schemas.microsoft.com/office/powerpoint/2010/main" val="1983009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title"/>
          </p:nvPr>
        </p:nvSpPr>
        <p:spPr>
          <a:xfrm>
            <a:off x="2657187" y="431480"/>
            <a:ext cx="8696613" cy="1430593"/>
          </a:xfrm>
        </p:spPr>
        <p:txBody>
          <a:bodyPr>
            <a:noAutofit/>
          </a:bodyPr>
          <a:lstStyle/>
          <a:p>
            <a:pPr lvl="0" algn="ctr">
              <a:lnSpc>
                <a:spcPct val="100000"/>
              </a:lnSpc>
              <a:spcBef>
                <a:spcPct val="20000"/>
              </a:spcBef>
            </a:pP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Uzsāktie administratīvie pārkāpuma procesi</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ārkārtējās situācijas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a:solidFill>
                  <a:prstClr val="black"/>
                </a:solidFill>
                <a:latin typeface="Calibri" panose="020F0502020204030204"/>
                <a:ea typeface="Verdana" panose="020B0604030504040204" pitchFamily="34" charset="0"/>
                <a:cs typeface="Times New Roman" panose="02020603050405020304" pitchFamily="18" charset="0"/>
              </a:rPr>
              <a:t> (MĀJSĒDES KONTROLES PASĀKUMU LAIKĀ)</a:t>
            </a:r>
            <a:br>
              <a:rPr lang="lv-LV" sz="2400" b="1" dirty="0">
                <a:solidFill>
                  <a:prstClr val="black"/>
                </a:solidFill>
                <a:latin typeface="Calibri" panose="020F0502020204030204"/>
                <a:ea typeface="Verdana" panose="020B0604030504040204" pitchFamily="34" charset="0"/>
                <a:cs typeface="Times New Roman" panose="02020603050405020304" pitchFamily="18" charset="0"/>
              </a:rPr>
            </a:br>
            <a:r>
              <a:rPr lang="lv-LV" sz="2400" b="1" dirty="0" smtClean="0">
                <a:solidFill>
                  <a:prstClr val="black"/>
                </a:solidFill>
                <a:latin typeface="Calibri" panose="020F0502020204030204"/>
                <a:ea typeface="Verdana" panose="020B0604030504040204" pitchFamily="34" charset="0"/>
                <a:cs typeface="Times New Roman" panose="02020603050405020304" pitchFamily="18" charset="0"/>
              </a:rPr>
              <a:t>kopā </a:t>
            </a:r>
            <a:r>
              <a:rPr lang="lv-LV" sz="2400" b="1" dirty="0" smtClean="0">
                <a:solidFill>
                  <a:prstClr val="black"/>
                </a:solidFill>
                <a:latin typeface="+mn-lt"/>
                <a:ea typeface="Verdana" panose="020B0604030504040204" pitchFamily="34" charset="0"/>
                <a:cs typeface="Times New Roman" panose="02020603050405020304" pitchFamily="18" charset="0"/>
              </a:rPr>
              <a:t>no </a:t>
            </a:r>
            <a:r>
              <a:rPr lang="lv-LV" sz="2400" b="1" dirty="0">
                <a:solidFill>
                  <a:prstClr val="black"/>
                </a:solidFill>
                <a:latin typeface="+mn-lt"/>
                <a:ea typeface="Verdana" panose="020B0604030504040204" pitchFamily="34" charset="0"/>
                <a:cs typeface="Times New Roman" panose="02020603050405020304" pitchFamily="18" charset="0"/>
              </a:rPr>
              <a:t>30.12.2020.g</a:t>
            </a:r>
            <a:r>
              <a:rPr lang="lv-LV" sz="2400" b="1" dirty="0" smtClean="0">
                <a:solidFill>
                  <a:prstClr val="black"/>
                </a:solidFill>
                <a:latin typeface="+mn-lt"/>
                <a:ea typeface="Verdana" panose="020B0604030504040204" pitchFamily="34" charset="0"/>
                <a:cs typeface="Times New Roman" panose="02020603050405020304" pitchFamily="18" charset="0"/>
              </a:rPr>
              <a:t>. plkst.22:00 </a:t>
            </a:r>
            <a:r>
              <a:rPr lang="lv-LV" sz="2400" b="1" dirty="0">
                <a:solidFill>
                  <a:prstClr val="black"/>
                </a:solidFill>
                <a:latin typeface="+mn-lt"/>
                <a:ea typeface="Verdana" panose="020B0604030504040204" pitchFamily="34" charset="0"/>
                <a:cs typeface="Times New Roman" panose="02020603050405020304" pitchFamily="18" charset="0"/>
              </a:rPr>
              <a:t>līdz </a:t>
            </a:r>
            <a:r>
              <a:rPr lang="lv-LV" sz="2400" b="1" dirty="0" smtClean="0">
                <a:solidFill>
                  <a:prstClr val="black"/>
                </a:solidFill>
                <a:latin typeface="+mn-lt"/>
                <a:ea typeface="Verdana" panose="020B0604030504040204" pitchFamily="34" charset="0"/>
                <a:cs typeface="Times New Roman" panose="02020603050405020304" pitchFamily="18" charset="0"/>
              </a:rPr>
              <a:t>04.01.2021.g. plkst.05:00</a:t>
            </a:r>
            <a:endParaRPr lang="lv-LV" sz="2400" dirty="0">
              <a:latin typeface="+mn-lt"/>
              <a:cs typeface="Times New Roman" panose="02020603050405020304" pitchFamily="18" charset="0"/>
            </a:endParaRPr>
          </a:p>
        </p:txBody>
      </p:sp>
      <p:sp>
        <p:nvSpPr>
          <p:cNvPr id="4" name="Kājenes vietturis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Čiekurkalna 1.līnija 1, k-4, Rīga</a:t>
            </a:r>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laida numura vietturi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EA9FA-F982-431F-BDE7-A23239E14667}"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 name="Picture 5" descr="gerb_kopaa.jpg"/>
          <p:cNvPicPr>
            <a:picLocks noChangeAspect="1"/>
          </p:cNvPicPr>
          <p:nvPr/>
        </p:nvPicPr>
        <p:blipFill>
          <a:blip r:embed="rId2" cstate="print"/>
          <a:stretch>
            <a:fillRect/>
          </a:stretch>
        </p:blipFill>
        <p:spPr>
          <a:xfrm>
            <a:off x="677074" y="155836"/>
            <a:ext cx="1143008" cy="1981883"/>
          </a:xfrm>
          <a:prstGeom prst="rect">
            <a:avLst/>
          </a:prstGeom>
        </p:spPr>
      </p:pic>
      <p:graphicFrame>
        <p:nvGraphicFramePr>
          <p:cNvPr id="9" name="Diagramma 8"/>
          <p:cNvGraphicFramePr/>
          <p:nvPr>
            <p:extLst/>
          </p:nvPr>
        </p:nvGraphicFramePr>
        <p:xfrm>
          <a:off x="1820082" y="2307102"/>
          <a:ext cx="9954575" cy="39618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3126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6445</TotalTime>
  <Words>1884</Words>
  <Application>Microsoft Office PowerPoint</Application>
  <PresentationFormat>Platekrāna</PresentationFormat>
  <Paragraphs>246</Paragraphs>
  <Slides>30</Slides>
  <Notes>1</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30</vt:i4>
      </vt:variant>
    </vt:vector>
  </HeadingPairs>
  <TitlesOfParts>
    <vt:vector size="36" baseType="lpstr">
      <vt:lpstr>Arial</vt:lpstr>
      <vt:lpstr>Calibri</vt:lpstr>
      <vt:lpstr>Calibri Light</vt:lpstr>
      <vt:lpstr>Times New Roman</vt:lpstr>
      <vt:lpstr>Verdana</vt:lpstr>
      <vt:lpstr>Office dizains</vt:lpstr>
      <vt:lpstr>Valsts policijas veiktie kontroles pasākumi COVID-19 infekcijas izplatības ierobežošanai  ārkārtējās situācijas laikā  (t.sk. MĀJSĒDES KONTROLES PASĀKUMU LAIKĀ) no 30.12.2020. līdz 09.02.2021. </vt:lpstr>
      <vt:lpstr>No 09.11.2020. līdz 11.02.2021. par epidemioloģiskās drošības pasākumu Covid-19 infekcijas izplatības ierobežošanai neievērošanu ārkārtējās situācijas laikā:</vt:lpstr>
      <vt:lpstr>PowerPoint prezentācija</vt:lpstr>
      <vt:lpstr>Valsts policijas darbinieku veiktās pastiprinātās pārbaudes LR pierobežā ar mērķi pārbaudīt datu iekļaušanu vietnē «covidpass.lv».</vt:lpstr>
      <vt:lpstr>Valsts policijas veikto pārbaužu skaits ārkārtējās situācijas laikā (preventīvā reaģēšana neskaitot covidpass.lv pārbaudes)  10.11.2020.-11.02.2021. </vt:lpstr>
      <vt:lpstr>Valsts policijas publisku vietu un tirdzniecības vietu pastiprinātās kontroles un uzraudzības nodrošināšana 10.02.2021.</vt:lpstr>
      <vt:lpstr>Valsts policijas publisku vietu un tirdzniecības vietu pastiprinātās kontroles un uzraudzības nodrošināšana kopā no 06.02.2021. līdz 11.02.2021.</vt:lpstr>
      <vt:lpstr>Valsts policijas sniegtais atbalsts Veselības inspekcijai </vt:lpstr>
      <vt:lpstr>Uzsāktie administratīvie pārkāpuma procesi ārkārtējās situācijas laikā  (MĀJSĒDES KONTROLES PASĀKUMU LAIKĀ) kopā no 30.12.2020.g. plkst.22:00 līdz 04.01.2021.g. plkst.05:00</vt:lpstr>
      <vt:lpstr>Uzsāktie administratīvie pārkāpuma procesi ārkārtējās situācijas laikā  (MĀJSĒDES KONTROLES PASĀKUMU LAIKĀ) kopā no 08.01.2021.g. plkst.22:00 līdz 10.01.2021.g. plkst.05:00</vt:lpstr>
      <vt:lpstr>Uzsāktie administratīvie pārkāpuma procesi ārkārtējās situācijas laikā  (MĀJSĒDES KONTROLES PASĀKUMU LAIKĀ) kopā no 15.01.2021.g. plkst.22:00 līdz 17.01.2021.g. plkst.05:00</vt:lpstr>
      <vt:lpstr>Uzsāktie administratīvie pārkāpuma procesi ārkārtējās situācijas laikā  (MĀJSĒDES KONTROLES PASĀKUMU LAIKĀ) kopā no 22.01.2021.g. plkst.22:00 līdz 24.01.2021.g. plkst.05:00</vt:lpstr>
      <vt:lpstr>Uzsāktie administratīvie pārkāpuma procesi ārkārtējās situācijas laikā  (MĀJSĒDES KONTROLES PASĀKUMU LAIKĀ) kopā no 29.01.2021.g. plkst.22:00 līdz 31.01.2021.g. plkst.05:00</vt:lpstr>
      <vt:lpstr>Uzsāktie administratīvie pārkāpuma procesi ārkārtējās situācijas laikā  (MĀJSĒDES KONTROLES PASĀKUMU LAIKĀ) kopā no 05.02.2021.g. plkst.22:00 līdz 07.02.2021.g. plkst.05:00</vt:lpstr>
      <vt:lpstr>Uzsāktie administratīvie pārkāpuma procesi ārkārtējās situācijas laikā  (MĀJSĒDES KONTROLES PASĀKUMU LAIKĀ) kopā no 30.12.2020.g. plkst.22:00 līdz 07.02.2021.g. plkst.05:00</vt:lpstr>
      <vt:lpstr> Veiktie kontroles pasākumi ārkārtējās situācijas laikā (MĀJSĒDES KONTROLES PASĀKUMU LAIKĀ) kopā no 30.12.2021.g. plkst.22:00 līdz 07.02.2021.g. plkst.05:00</vt:lpstr>
      <vt:lpstr>Uzsāktie administratīvā pārkāpuma procesi un sagatavotie ziņojumi procesu uzsākšanai (MĀJSĒDES KONTROLES PASĀKUMU LAIKĀ) no 30.12.2020.g. plkst.22:00 līdz 07.02.2021.g. plkst.05:00</vt:lpstr>
      <vt:lpstr>Iesaistītais personālsastāvs ārkārtējās situācijas laikā (MĀJSĒDES KONTROLES PASĀKUMU LAIKĀ) no 30.12.2020.g. plkst.22:00 līdz 04.01.2021.g. plkst.05:00</vt:lpstr>
      <vt:lpstr>Iesaistītais personālsastāvs ārkārtējās situācijas laikā (MĀJSĒDES KONTROLES PASĀKUMU LAIKĀ) no 08.01.2021.g. plkst.22:00 līdz 10.01.2021.g. plkst.05:00 un no 15.01.2021.g. plkst.22:00 līdz 17.01.2021.g. plkst.05:00</vt:lpstr>
      <vt:lpstr>Iesaistītais personālsastāvs ārkārtējās situācijas laikā (MĀJSĒDES KONTROLES PASĀKUMU LAIKĀ) no 22.01.2021.g. plkst.22:00 līdz 24.01.2021.g. plkst.05:00</vt:lpstr>
      <vt:lpstr>Iesaistītais personālsastāvs ārkārtējās situācijas laikā (MĀJSĒDES KONTROLES PASĀKUMU LAIKĀ) no 29.01.2021.g. plkst.22:00 līdz 31.01.2021.g. plkst.05:00</vt:lpstr>
      <vt:lpstr>Iesaistītais personālsastāvs ārkārtējās situācijas laikā (MĀJSĒDES KONTROLES PASĀKUMU LAIKĀ) no 05.02.2021.g. plkst.22:00 līdz 07.02.2021.g. plkst.05:00</vt:lpstr>
      <vt:lpstr>Tirdzniecības un citu publisku vietu pastiprinātās kontroles un uzraudzības nodrošināšana no 06.02.2021. līdz 08.02.2021.</vt:lpstr>
      <vt:lpstr>Tirdzniecības vietās veiktās darbības no 06.02.2021. līdz 08.02.2021.</vt:lpstr>
      <vt:lpstr>Citās publiskās vietās veiktās darbības no 06.02.2021. līdz 08.02.2021.</vt:lpstr>
      <vt:lpstr>Mājsēdes jautājums</vt:lpstr>
      <vt:lpstr>Mājsēdes jautājums</vt:lpstr>
      <vt:lpstr>COVID-19 dati par aktuālo situāciju Valsts policijā uz 18.01.2021. plkst. 17:00 (lielākais skaits)</vt:lpstr>
      <vt:lpstr>COVID-19 dati par aktuālo situāciju Valsts policijā uz 11.02.2021. plkst. 11:00</vt:lpstr>
      <vt:lpstr>PALDIES PAR UZMANĪBU!</vt:lpstr>
    </vt:vector>
  </TitlesOfParts>
  <Company>Valsts policija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Valsts policijas veiktie pasākumi COVID 19  infekcijas izplatīšanās ierobežošanai  ārkārtējās situācijas laikā</dc:title>
  <dc:creator>Sandis Misāns</dc:creator>
  <cp:lastModifiedBy>Armands Ruks</cp:lastModifiedBy>
  <cp:revision>337</cp:revision>
  <cp:lastPrinted>2021-02-09T10:23:56Z</cp:lastPrinted>
  <dcterms:created xsi:type="dcterms:W3CDTF">2020-12-04T10:18:56Z</dcterms:created>
  <dcterms:modified xsi:type="dcterms:W3CDTF">2021-02-11T08:39:40Z</dcterms:modified>
</cp:coreProperties>
</file>